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82" r:id="rId5"/>
    <p:sldId id="292" r:id="rId6"/>
    <p:sldId id="291" r:id="rId7"/>
    <p:sldId id="305" r:id="rId8"/>
    <p:sldId id="307" r:id="rId9"/>
    <p:sldId id="306" r:id="rId10"/>
    <p:sldId id="298" r:id="rId11"/>
    <p:sldId id="293" r:id="rId12"/>
    <p:sldId id="299" r:id="rId13"/>
    <p:sldId id="300" r:id="rId14"/>
    <p:sldId id="301" r:id="rId15"/>
    <p:sldId id="308" r:id="rId16"/>
    <p:sldId id="302" r:id="rId17"/>
    <p:sldId id="283" r:id="rId18"/>
    <p:sldId id="303" r:id="rId19"/>
    <p:sldId id="304" r:id="rId20"/>
    <p:sldId id="309" r:id="rId21"/>
    <p:sldId id="310" r:id="rId22"/>
    <p:sldId id="330"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8" r:id="rId39"/>
    <p:sldId id="329" r:id="rId40"/>
    <p:sldId id="32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33C097-6473-4866-B3D4-D134BB46836D}">
          <p14:sldIdLst>
            <p14:sldId id="282"/>
            <p14:sldId id="292"/>
            <p14:sldId id="291"/>
            <p14:sldId id="305"/>
            <p14:sldId id="307"/>
            <p14:sldId id="306"/>
            <p14:sldId id="298"/>
            <p14:sldId id="293"/>
            <p14:sldId id="299"/>
            <p14:sldId id="300"/>
            <p14:sldId id="301"/>
            <p14:sldId id="308"/>
            <p14:sldId id="302"/>
            <p14:sldId id="283"/>
            <p14:sldId id="303"/>
            <p14:sldId id="304"/>
            <p14:sldId id="309"/>
            <p14:sldId id="310"/>
            <p14:sldId id="330"/>
            <p14:sldId id="312"/>
            <p14:sldId id="313"/>
            <p14:sldId id="314"/>
            <p14:sldId id="315"/>
            <p14:sldId id="316"/>
            <p14:sldId id="317"/>
            <p14:sldId id="318"/>
            <p14:sldId id="319"/>
            <p14:sldId id="320"/>
            <p14:sldId id="321"/>
            <p14:sldId id="322"/>
            <p14:sldId id="323"/>
            <p14:sldId id="324"/>
            <p14:sldId id="325"/>
            <p14:sldId id="326"/>
            <p14:sldId id="328"/>
            <p14:sldId id="329"/>
            <p14:sldId id="3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31" autoAdjust="0"/>
  </p:normalViewPr>
  <p:slideViewPr>
    <p:cSldViewPr snapToGrid="0">
      <p:cViewPr varScale="1">
        <p:scale>
          <a:sx n="66" d="100"/>
          <a:sy n="66" d="100"/>
        </p:scale>
        <p:origin x="668" y="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151CA-75D4-4804-BAC8-80C97A009F9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D"/>
        </a:p>
      </dgm:t>
    </dgm:pt>
    <dgm:pt modelId="{B5972693-54DD-4FCD-A5AE-EAC480B036DF}">
      <dgm:prSet phldrT="[Text]"/>
      <dgm:spPr>
        <a:solidFill>
          <a:schemeClr val="accent1"/>
        </a:solidFill>
      </dgm:spPr>
      <dgm:t>
        <a:bodyPr/>
        <a:lstStyle/>
        <a:p>
          <a:r>
            <a:rPr lang="en-US" dirty="0"/>
            <a:t>What methods are used to clean up text data, and what do they clean up?</a:t>
          </a:r>
          <a:endParaRPr lang="en-ID" dirty="0"/>
        </a:p>
      </dgm:t>
    </dgm:pt>
    <dgm:pt modelId="{A51CAA43-F8CA-43F8-887A-587725539E62}" type="parTrans" cxnId="{90A06FD9-CC24-4FB2-9223-CE2360819E30}">
      <dgm:prSet/>
      <dgm:spPr/>
      <dgm:t>
        <a:bodyPr/>
        <a:lstStyle/>
        <a:p>
          <a:endParaRPr lang="en-ID"/>
        </a:p>
      </dgm:t>
    </dgm:pt>
    <dgm:pt modelId="{A238FCBE-0210-4E93-A782-006A43F3A01F}" type="sibTrans" cxnId="{90A06FD9-CC24-4FB2-9223-CE2360819E30}">
      <dgm:prSet/>
      <dgm:spPr/>
      <dgm:t>
        <a:bodyPr/>
        <a:lstStyle/>
        <a:p>
          <a:endParaRPr lang="en-ID"/>
        </a:p>
      </dgm:t>
    </dgm:pt>
    <dgm:pt modelId="{E17CB1B5-95E1-4F71-AC20-8E95EEDE3748}">
      <dgm:prSet phldrT="[Text]"/>
      <dgm:spPr>
        <a:solidFill>
          <a:schemeClr val="accent1"/>
        </a:solidFill>
      </dgm:spPr>
      <dgm:t>
        <a:bodyPr/>
        <a:lstStyle/>
        <a:p>
          <a:r>
            <a:rPr lang="en-US" dirty="0"/>
            <a:t>How is the mean, median, mode, quartile and interquartile range, outlier, variance, standard deviation, skewness and kurtosis of the 'Total Characters' and 'Total Words' of Tweets cleaned up in the </a:t>
          </a:r>
          <a:r>
            <a:rPr lang="en-US" dirty="0" err="1"/>
            <a:t>dataframe</a:t>
          </a:r>
          <a:r>
            <a:rPr lang="en-US" dirty="0"/>
            <a:t>?</a:t>
          </a:r>
          <a:endParaRPr lang="en-ID" dirty="0"/>
        </a:p>
      </dgm:t>
    </dgm:pt>
    <dgm:pt modelId="{78955436-B40A-4896-9EC7-9F6E2AF11C6B}" type="parTrans" cxnId="{F9503190-B6D6-437A-8629-57EE73ED3EBB}">
      <dgm:prSet/>
      <dgm:spPr/>
      <dgm:t>
        <a:bodyPr/>
        <a:lstStyle/>
        <a:p>
          <a:endParaRPr lang="en-ID"/>
        </a:p>
      </dgm:t>
    </dgm:pt>
    <dgm:pt modelId="{F7C1B3F9-9042-4F69-9B41-61EA8CCB24C2}" type="sibTrans" cxnId="{F9503190-B6D6-437A-8629-57EE73ED3EBB}">
      <dgm:prSet/>
      <dgm:spPr/>
      <dgm:t>
        <a:bodyPr/>
        <a:lstStyle/>
        <a:p>
          <a:endParaRPr lang="en-ID"/>
        </a:p>
      </dgm:t>
    </dgm:pt>
    <dgm:pt modelId="{3C8A1CC8-B020-4EB4-AA5C-C94274EEFBA6}">
      <dgm:prSet phldrT="[Text]"/>
      <dgm:spPr>
        <a:solidFill>
          <a:schemeClr val="accent1"/>
        </a:solidFill>
      </dgm:spPr>
      <dgm:t>
        <a:bodyPr/>
        <a:lstStyle/>
        <a:p>
          <a:r>
            <a:rPr lang="en-US" dirty="0"/>
            <a:t>What are the top ten words in a cleaned up tweet?</a:t>
          </a:r>
          <a:endParaRPr lang="en-ID" dirty="0"/>
        </a:p>
      </dgm:t>
    </dgm:pt>
    <dgm:pt modelId="{F8C22A5B-CEEB-42CE-91EF-932BF7DB55A9}" type="parTrans" cxnId="{D9873FD5-FDF7-4B96-889E-AC08F983F932}">
      <dgm:prSet/>
      <dgm:spPr/>
      <dgm:t>
        <a:bodyPr/>
        <a:lstStyle/>
        <a:p>
          <a:endParaRPr lang="en-ID"/>
        </a:p>
      </dgm:t>
    </dgm:pt>
    <dgm:pt modelId="{30167C16-C955-41AB-9D31-C3CFE516038A}" type="sibTrans" cxnId="{D9873FD5-FDF7-4B96-889E-AC08F983F932}">
      <dgm:prSet/>
      <dgm:spPr/>
      <dgm:t>
        <a:bodyPr/>
        <a:lstStyle/>
        <a:p>
          <a:endParaRPr lang="en-ID"/>
        </a:p>
      </dgm:t>
    </dgm:pt>
    <dgm:pt modelId="{FEA3A04A-5A1E-47AE-AB16-8CC9E4A61259}">
      <dgm:prSet/>
      <dgm:spPr>
        <a:solidFill>
          <a:schemeClr val="accent1"/>
        </a:solidFill>
      </dgm:spPr>
      <dgm:t>
        <a:bodyPr/>
        <a:lstStyle/>
        <a:p>
          <a:r>
            <a:rPr lang="en-US"/>
            <a:t>How many ‘alay’ words on df['clean tweet’] based on df_kamus['anakjakartaasikasik’]?</a:t>
          </a:r>
          <a:endParaRPr lang="en-US" dirty="0"/>
        </a:p>
      </dgm:t>
    </dgm:pt>
    <dgm:pt modelId="{D1B1EAC0-2A87-45B2-877B-B1D58ABD1E08}" type="parTrans" cxnId="{E88CA7B4-6588-433C-91D9-1BADF83498FC}">
      <dgm:prSet/>
      <dgm:spPr/>
      <dgm:t>
        <a:bodyPr/>
        <a:lstStyle/>
        <a:p>
          <a:endParaRPr lang="en-ID"/>
        </a:p>
      </dgm:t>
    </dgm:pt>
    <dgm:pt modelId="{9AEC4166-8DD4-4E77-A061-B594FB82A150}" type="sibTrans" cxnId="{E88CA7B4-6588-433C-91D9-1BADF83498FC}">
      <dgm:prSet/>
      <dgm:spPr/>
      <dgm:t>
        <a:bodyPr/>
        <a:lstStyle/>
        <a:p>
          <a:endParaRPr lang="en-ID"/>
        </a:p>
      </dgm:t>
    </dgm:pt>
    <dgm:pt modelId="{49B315A2-BC99-41DE-9F89-99752BED5499}">
      <dgm:prSet/>
      <dgm:spPr>
        <a:solidFill>
          <a:schemeClr val="accent1"/>
        </a:solidFill>
      </dgm:spPr>
      <dgm:t>
        <a:bodyPr/>
        <a:lstStyle/>
        <a:p>
          <a:r>
            <a:rPr lang="en-US"/>
            <a:t>How many sentences from the data frame are classified as abusive tweets?</a:t>
          </a:r>
          <a:endParaRPr lang="en-ID"/>
        </a:p>
      </dgm:t>
    </dgm:pt>
    <dgm:pt modelId="{1CE1C4BE-250D-4F7F-84DA-602D1F2E2453}" type="parTrans" cxnId="{0A4A8200-14CF-4EE0-89C4-4A1A8CCCD5D3}">
      <dgm:prSet/>
      <dgm:spPr/>
      <dgm:t>
        <a:bodyPr/>
        <a:lstStyle/>
        <a:p>
          <a:endParaRPr lang="en-ID"/>
        </a:p>
      </dgm:t>
    </dgm:pt>
    <dgm:pt modelId="{055DB300-499B-4CE7-98A4-A9B914B9A00D}" type="sibTrans" cxnId="{0A4A8200-14CF-4EE0-89C4-4A1A8CCCD5D3}">
      <dgm:prSet/>
      <dgm:spPr/>
      <dgm:t>
        <a:bodyPr/>
        <a:lstStyle/>
        <a:p>
          <a:endParaRPr lang="en-ID"/>
        </a:p>
      </dgm:t>
    </dgm:pt>
    <dgm:pt modelId="{8FA99F98-B402-4EC9-9B60-CABF1E00C422}">
      <dgm:prSet/>
      <dgm:spPr>
        <a:solidFill>
          <a:schemeClr val="accent1"/>
        </a:solidFill>
      </dgm:spPr>
      <dgm:t>
        <a:bodyPr/>
        <a:lstStyle/>
        <a:p>
          <a:r>
            <a:rPr lang="en-US"/>
            <a:t>Which is more the number of characters and words between tweet sentences that are classified as abusive and non-abusive?</a:t>
          </a:r>
          <a:endParaRPr lang="en-US" dirty="0"/>
        </a:p>
      </dgm:t>
    </dgm:pt>
    <dgm:pt modelId="{ED2F94C5-8D42-4346-B22B-9F59B2D27DC2}" type="parTrans" cxnId="{C4DB7A2B-6A42-4912-BD89-D5E7ACC943B1}">
      <dgm:prSet/>
      <dgm:spPr/>
      <dgm:t>
        <a:bodyPr/>
        <a:lstStyle/>
        <a:p>
          <a:endParaRPr lang="en-ID"/>
        </a:p>
      </dgm:t>
    </dgm:pt>
    <dgm:pt modelId="{77B001DA-C238-4B48-8F48-10E44DF87DF7}" type="sibTrans" cxnId="{C4DB7A2B-6A42-4912-BD89-D5E7ACC943B1}">
      <dgm:prSet/>
      <dgm:spPr/>
      <dgm:t>
        <a:bodyPr/>
        <a:lstStyle/>
        <a:p>
          <a:endParaRPr lang="en-ID"/>
        </a:p>
      </dgm:t>
    </dgm:pt>
    <dgm:pt modelId="{F6AADCE2-40B9-475B-8AC9-0385B0B82BA2}" type="pres">
      <dgm:prSet presAssocID="{A74151CA-75D4-4804-BAC8-80C97A009F9E}" presName="linear" presStyleCnt="0">
        <dgm:presLayoutVars>
          <dgm:dir/>
          <dgm:animLvl val="lvl"/>
          <dgm:resizeHandles val="exact"/>
        </dgm:presLayoutVars>
      </dgm:prSet>
      <dgm:spPr/>
    </dgm:pt>
    <dgm:pt modelId="{DB5F233C-7BDE-4FD8-B8B0-3ED1181079C9}" type="pres">
      <dgm:prSet presAssocID="{B5972693-54DD-4FCD-A5AE-EAC480B036DF}" presName="parentLin" presStyleCnt="0"/>
      <dgm:spPr/>
    </dgm:pt>
    <dgm:pt modelId="{4732B3ED-D55C-4F7D-89F6-FC7B059ABF40}" type="pres">
      <dgm:prSet presAssocID="{B5972693-54DD-4FCD-A5AE-EAC480B036DF}" presName="parentLeftMargin" presStyleLbl="node1" presStyleIdx="0" presStyleCnt="6"/>
      <dgm:spPr/>
    </dgm:pt>
    <dgm:pt modelId="{91C2FBFC-AFC6-451C-B4F9-E3431C150BBD}" type="pres">
      <dgm:prSet presAssocID="{B5972693-54DD-4FCD-A5AE-EAC480B036DF}" presName="parentText" presStyleLbl="node1" presStyleIdx="0" presStyleCnt="6">
        <dgm:presLayoutVars>
          <dgm:chMax val="0"/>
          <dgm:bulletEnabled val="1"/>
        </dgm:presLayoutVars>
      </dgm:prSet>
      <dgm:spPr/>
    </dgm:pt>
    <dgm:pt modelId="{955138F1-1A9E-48ED-A85E-1BE17D0E9373}" type="pres">
      <dgm:prSet presAssocID="{B5972693-54DD-4FCD-A5AE-EAC480B036DF}" presName="negativeSpace" presStyleCnt="0"/>
      <dgm:spPr/>
    </dgm:pt>
    <dgm:pt modelId="{049044BA-2D71-465D-9D5C-AA8C01407875}" type="pres">
      <dgm:prSet presAssocID="{B5972693-54DD-4FCD-A5AE-EAC480B036DF}" presName="childText" presStyleLbl="conFgAcc1" presStyleIdx="0" presStyleCnt="6" custLinFactY="1130165" custLinFactNeighborX="-1314" custLinFactNeighborY="1200000">
        <dgm:presLayoutVars>
          <dgm:bulletEnabled val="1"/>
        </dgm:presLayoutVars>
      </dgm:prSet>
      <dgm:spPr/>
    </dgm:pt>
    <dgm:pt modelId="{4BD3C323-55D0-4986-8114-AF4FCF31946E}" type="pres">
      <dgm:prSet presAssocID="{A238FCBE-0210-4E93-A782-006A43F3A01F}" presName="spaceBetweenRectangles" presStyleCnt="0"/>
      <dgm:spPr/>
    </dgm:pt>
    <dgm:pt modelId="{B87356D1-BC7D-4549-AE0C-25E93C04DBB2}" type="pres">
      <dgm:prSet presAssocID="{E17CB1B5-95E1-4F71-AC20-8E95EEDE3748}" presName="parentLin" presStyleCnt="0"/>
      <dgm:spPr/>
    </dgm:pt>
    <dgm:pt modelId="{A0948FFD-D52A-4748-A136-CE59A7B60CE4}" type="pres">
      <dgm:prSet presAssocID="{E17CB1B5-95E1-4F71-AC20-8E95EEDE3748}" presName="parentLeftMargin" presStyleLbl="node1" presStyleIdx="0" presStyleCnt="6"/>
      <dgm:spPr/>
    </dgm:pt>
    <dgm:pt modelId="{4B617B0A-CC3B-4BCB-B83D-2C0E5C072DC4}" type="pres">
      <dgm:prSet presAssocID="{E17CB1B5-95E1-4F71-AC20-8E95EEDE3748}" presName="parentText" presStyleLbl="node1" presStyleIdx="1" presStyleCnt="6">
        <dgm:presLayoutVars>
          <dgm:chMax val="0"/>
          <dgm:bulletEnabled val="1"/>
        </dgm:presLayoutVars>
      </dgm:prSet>
      <dgm:spPr/>
    </dgm:pt>
    <dgm:pt modelId="{025338F2-1A0F-4924-A290-0BCF25E02DB8}" type="pres">
      <dgm:prSet presAssocID="{E17CB1B5-95E1-4F71-AC20-8E95EEDE3748}" presName="negativeSpace" presStyleCnt="0"/>
      <dgm:spPr/>
    </dgm:pt>
    <dgm:pt modelId="{A83D9186-F15D-442C-9DEE-60D97A19C085}" type="pres">
      <dgm:prSet presAssocID="{E17CB1B5-95E1-4F71-AC20-8E95EEDE3748}" presName="childText" presStyleLbl="conFgAcc1" presStyleIdx="1" presStyleCnt="6" custLinFactY="1080259" custLinFactNeighborX="-2190" custLinFactNeighborY="1100000">
        <dgm:presLayoutVars>
          <dgm:bulletEnabled val="1"/>
        </dgm:presLayoutVars>
      </dgm:prSet>
      <dgm:spPr/>
    </dgm:pt>
    <dgm:pt modelId="{D1E6B4E0-4A19-411C-8EA5-6593E4C24C02}" type="pres">
      <dgm:prSet presAssocID="{F7C1B3F9-9042-4F69-9B41-61EA8CCB24C2}" presName="spaceBetweenRectangles" presStyleCnt="0"/>
      <dgm:spPr/>
    </dgm:pt>
    <dgm:pt modelId="{CB3144DC-738E-483F-85CC-CCAB602DA65A}" type="pres">
      <dgm:prSet presAssocID="{3C8A1CC8-B020-4EB4-AA5C-C94274EEFBA6}" presName="parentLin" presStyleCnt="0"/>
      <dgm:spPr/>
    </dgm:pt>
    <dgm:pt modelId="{3BC8CB07-FFE6-48E8-9910-F3A3F22F60D6}" type="pres">
      <dgm:prSet presAssocID="{3C8A1CC8-B020-4EB4-AA5C-C94274EEFBA6}" presName="parentLeftMargin" presStyleLbl="node1" presStyleIdx="1" presStyleCnt="6"/>
      <dgm:spPr/>
    </dgm:pt>
    <dgm:pt modelId="{E105744C-102C-4F48-8736-C53ABE90471A}" type="pres">
      <dgm:prSet presAssocID="{3C8A1CC8-B020-4EB4-AA5C-C94274EEFBA6}" presName="parentText" presStyleLbl="node1" presStyleIdx="2" presStyleCnt="6">
        <dgm:presLayoutVars>
          <dgm:chMax val="0"/>
          <dgm:bulletEnabled val="1"/>
        </dgm:presLayoutVars>
      </dgm:prSet>
      <dgm:spPr/>
    </dgm:pt>
    <dgm:pt modelId="{582DE9A0-F71C-47F6-A30F-73875E778610}" type="pres">
      <dgm:prSet presAssocID="{3C8A1CC8-B020-4EB4-AA5C-C94274EEFBA6}" presName="negativeSpace" presStyleCnt="0"/>
      <dgm:spPr/>
    </dgm:pt>
    <dgm:pt modelId="{1FF81E25-5180-439A-ACFD-7C40A738006C}" type="pres">
      <dgm:prSet presAssocID="{3C8A1CC8-B020-4EB4-AA5C-C94274EEFBA6}" presName="childText" presStyleLbl="conFgAcc1" presStyleIdx="2" presStyleCnt="6" custLinFactY="908379" custLinFactNeighborX="-1971" custLinFactNeighborY="1000000">
        <dgm:presLayoutVars>
          <dgm:bulletEnabled val="1"/>
        </dgm:presLayoutVars>
      </dgm:prSet>
      <dgm:spPr/>
    </dgm:pt>
    <dgm:pt modelId="{B4F9797C-82BC-4FB7-9BD2-4BF3E9033510}" type="pres">
      <dgm:prSet presAssocID="{30167C16-C955-41AB-9D31-C3CFE516038A}" presName="spaceBetweenRectangles" presStyleCnt="0"/>
      <dgm:spPr/>
    </dgm:pt>
    <dgm:pt modelId="{6AB36E46-0847-4016-9C53-5DA43E4C52EC}" type="pres">
      <dgm:prSet presAssocID="{FEA3A04A-5A1E-47AE-AB16-8CC9E4A61259}" presName="parentLin" presStyleCnt="0"/>
      <dgm:spPr/>
    </dgm:pt>
    <dgm:pt modelId="{77BCDBFA-6026-40A8-9473-7A7C8934BA0D}" type="pres">
      <dgm:prSet presAssocID="{FEA3A04A-5A1E-47AE-AB16-8CC9E4A61259}" presName="parentLeftMargin" presStyleLbl="node1" presStyleIdx="2" presStyleCnt="6"/>
      <dgm:spPr/>
    </dgm:pt>
    <dgm:pt modelId="{2871708F-5217-43F5-8C53-8577C0B6EA8A}" type="pres">
      <dgm:prSet presAssocID="{FEA3A04A-5A1E-47AE-AB16-8CC9E4A61259}" presName="parentText" presStyleLbl="node1" presStyleIdx="3" presStyleCnt="6">
        <dgm:presLayoutVars>
          <dgm:chMax val="0"/>
          <dgm:bulletEnabled val="1"/>
        </dgm:presLayoutVars>
      </dgm:prSet>
      <dgm:spPr/>
    </dgm:pt>
    <dgm:pt modelId="{B345982C-2C4B-45EE-899E-27570C735722}" type="pres">
      <dgm:prSet presAssocID="{FEA3A04A-5A1E-47AE-AB16-8CC9E4A61259}" presName="negativeSpace" presStyleCnt="0"/>
      <dgm:spPr/>
    </dgm:pt>
    <dgm:pt modelId="{C8099CA1-19E6-468E-8BFB-A82D9B11BD7E}" type="pres">
      <dgm:prSet presAssocID="{FEA3A04A-5A1E-47AE-AB16-8CC9E4A61259}" presName="childText" presStyleLbl="conFgAcc1" presStyleIdx="3" presStyleCnt="6" custLinFactY="742722" custLinFactNeighborX="-6424" custLinFactNeighborY="800000">
        <dgm:presLayoutVars>
          <dgm:bulletEnabled val="1"/>
        </dgm:presLayoutVars>
      </dgm:prSet>
      <dgm:spPr/>
    </dgm:pt>
    <dgm:pt modelId="{9FB0265A-1EC0-4D4D-8579-7F1BAEB6E77B}" type="pres">
      <dgm:prSet presAssocID="{9AEC4166-8DD4-4E77-A061-B594FB82A150}" presName="spaceBetweenRectangles" presStyleCnt="0"/>
      <dgm:spPr/>
    </dgm:pt>
    <dgm:pt modelId="{5ADB8506-BFCE-4C42-B02F-F0B172991BF1}" type="pres">
      <dgm:prSet presAssocID="{49B315A2-BC99-41DE-9F89-99752BED5499}" presName="parentLin" presStyleCnt="0"/>
      <dgm:spPr/>
    </dgm:pt>
    <dgm:pt modelId="{D7E6AAFA-A785-4C93-9C6E-1B8D0EFCC133}" type="pres">
      <dgm:prSet presAssocID="{49B315A2-BC99-41DE-9F89-99752BED5499}" presName="parentLeftMargin" presStyleLbl="node1" presStyleIdx="3" presStyleCnt="6"/>
      <dgm:spPr/>
    </dgm:pt>
    <dgm:pt modelId="{5659B97C-05D8-4502-8AEF-49BC42630E55}" type="pres">
      <dgm:prSet presAssocID="{49B315A2-BC99-41DE-9F89-99752BED5499}" presName="parentText" presStyleLbl="node1" presStyleIdx="4" presStyleCnt="6">
        <dgm:presLayoutVars>
          <dgm:chMax val="0"/>
          <dgm:bulletEnabled val="1"/>
        </dgm:presLayoutVars>
      </dgm:prSet>
      <dgm:spPr/>
    </dgm:pt>
    <dgm:pt modelId="{43CEA1DE-F6C6-44AC-9B2B-D5C43C31F1B7}" type="pres">
      <dgm:prSet presAssocID="{49B315A2-BC99-41DE-9F89-99752BED5499}" presName="negativeSpace" presStyleCnt="0"/>
      <dgm:spPr/>
    </dgm:pt>
    <dgm:pt modelId="{A5D184F8-4C93-4525-ADB8-130068D2A335}" type="pres">
      <dgm:prSet presAssocID="{49B315A2-BC99-41DE-9F89-99752BED5499}" presName="childText" presStyleLbl="conFgAcc1" presStyleIdx="4" presStyleCnt="6" custLinFactY="632361" custLinFactNeighborX="-2482" custLinFactNeighborY="700000">
        <dgm:presLayoutVars>
          <dgm:bulletEnabled val="1"/>
        </dgm:presLayoutVars>
      </dgm:prSet>
      <dgm:spPr/>
    </dgm:pt>
    <dgm:pt modelId="{8989E3CF-DF41-4808-BBB8-E7774B5D5D41}" type="pres">
      <dgm:prSet presAssocID="{055DB300-499B-4CE7-98A4-A9B914B9A00D}" presName="spaceBetweenRectangles" presStyleCnt="0"/>
      <dgm:spPr/>
    </dgm:pt>
    <dgm:pt modelId="{AD98BEEB-C015-4274-A1EA-A6680EE8ADEE}" type="pres">
      <dgm:prSet presAssocID="{8FA99F98-B402-4EC9-9B60-CABF1E00C422}" presName="parentLin" presStyleCnt="0"/>
      <dgm:spPr/>
    </dgm:pt>
    <dgm:pt modelId="{4246ACFF-541E-4721-9643-1B63BA26C8CE}" type="pres">
      <dgm:prSet presAssocID="{8FA99F98-B402-4EC9-9B60-CABF1E00C422}" presName="parentLeftMargin" presStyleLbl="node1" presStyleIdx="4" presStyleCnt="6"/>
      <dgm:spPr/>
    </dgm:pt>
    <dgm:pt modelId="{C10C900B-3870-4284-B763-C9FE187F3A14}" type="pres">
      <dgm:prSet presAssocID="{8FA99F98-B402-4EC9-9B60-CABF1E00C422}" presName="parentText" presStyleLbl="node1" presStyleIdx="5" presStyleCnt="6">
        <dgm:presLayoutVars>
          <dgm:chMax val="0"/>
          <dgm:bulletEnabled val="1"/>
        </dgm:presLayoutVars>
      </dgm:prSet>
      <dgm:spPr/>
    </dgm:pt>
    <dgm:pt modelId="{9FA750FD-64C2-4E1A-8EB4-3822D6EF940C}" type="pres">
      <dgm:prSet presAssocID="{8FA99F98-B402-4EC9-9B60-CABF1E00C422}" presName="negativeSpace" presStyleCnt="0"/>
      <dgm:spPr/>
    </dgm:pt>
    <dgm:pt modelId="{2455E087-9DB3-465F-A50C-96692193A4D0}" type="pres">
      <dgm:prSet presAssocID="{8FA99F98-B402-4EC9-9B60-CABF1E00C422}" presName="childText" presStyleLbl="conFgAcc1" presStyleIdx="5" presStyleCnt="6" custLinFactY="100000" custLinFactNeighborX="584" custLinFactNeighborY="194665">
        <dgm:presLayoutVars>
          <dgm:bulletEnabled val="1"/>
        </dgm:presLayoutVars>
      </dgm:prSet>
      <dgm:spPr>
        <a:noFill/>
        <a:ln>
          <a:noFill/>
        </a:ln>
      </dgm:spPr>
    </dgm:pt>
  </dgm:ptLst>
  <dgm:cxnLst>
    <dgm:cxn modelId="{0A4A8200-14CF-4EE0-89C4-4A1A8CCCD5D3}" srcId="{A74151CA-75D4-4804-BAC8-80C97A009F9E}" destId="{49B315A2-BC99-41DE-9F89-99752BED5499}" srcOrd="4" destOrd="0" parTransId="{1CE1C4BE-250D-4F7F-84DA-602D1F2E2453}" sibTransId="{055DB300-499B-4CE7-98A4-A9B914B9A00D}"/>
    <dgm:cxn modelId="{C969D10F-F32F-4C7B-800D-BE8B285A7A72}" type="presOf" srcId="{FEA3A04A-5A1E-47AE-AB16-8CC9E4A61259}" destId="{77BCDBFA-6026-40A8-9473-7A7C8934BA0D}" srcOrd="0" destOrd="0" presId="urn:microsoft.com/office/officeart/2005/8/layout/list1"/>
    <dgm:cxn modelId="{DA0DE31D-BBF2-4F42-9F77-B66C87869142}" type="presOf" srcId="{49B315A2-BC99-41DE-9F89-99752BED5499}" destId="{D7E6AAFA-A785-4C93-9C6E-1B8D0EFCC133}" srcOrd="0" destOrd="0" presId="urn:microsoft.com/office/officeart/2005/8/layout/list1"/>
    <dgm:cxn modelId="{FFB85F2A-1E49-4A33-8A59-15A05AFDDEBE}" type="presOf" srcId="{B5972693-54DD-4FCD-A5AE-EAC480B036DF}" destId="{4732B3ED-D55C-4F7D-89F6-FC7B059ABF40}" srcOrd="0" destOrd="0" presId="urn:microsoft.com/office/officeart/2005/8/layout/list1"/>
    <dgm:cxn modelId="{C4DB7A2B-6A42-4912-BD89-D5E7ACC943B1}" srcId="{A74151CA-75D4-4804-BAC8-80C97A009F9E}" destId="{8FA99F98-B402-4EC9-9B60-CABF1E00C422}" srcOrd="5" destOrd="0" parTransId="{ED2F94C5-8D42-4346-B22B-9F59B2D27DC2}" sibTransId="{77B001DA-C238-4B48-8F48-10E44DF87DF7}"/>
    <dgm:cxn modelId="{29AA4234-9721-4A49-B37A-C19D2299D2BD}" type="presOf" srcId="{8FA99F98-B402-4EC9-9B60-CABF1E00C422}" destId="{C10C900B-3870-4284-B763-C9FE187F3A14}" srcOrd="1" destOrd="0" presId="urn:microsoft.com/office/officeart/2005/8/layout/list1"/>
    <dgm:cxn modelId="{327E2E35-0549-43BF-BD7B-E92B2FCBDA12}" type="presOf" srcId="{FEA3A04A-5A1E-47AE-AB16-8CC9E4A61259}" destId="{2871708F-5217-43F5-8C53-8577C0B6EA8A}" srcOrd="1" destOrd="0" presId="urn:microsoft.com/office/officeart/2005/8/layout/list1"/>
    <dgm:cxn modelId="{B518DF3D-8567-4131-B538-F6AA558951BC}" type="presOf" srcId="{E17CB1B5-95E1-4F71-AC20-8E95EEDE3748}" destId="{4B617B0A-CC3B-4BCB-B83D-2C0E5C072DC4}" srcOrd="1" destOrd="0" presId="urn:microsoft.com/office/officeart/2005/8/layout/list1"/>
    <dgm:cxn modelId="{11C63661-F993-4C1A-B8C3-0EEF18E85632}" type="presOf" srcId="{B5972693-54DD-4FCD-A5AE-EAC480B036DF}" destId="{91C2FBFC-AFC6-451C-B4F9-E3431C150BBD}" srcOrd="1" destOrd="0" presId="urn:microsoft.com/office/officeart/2005/8/layout/list1"/>
    <dgm:cxn modelId="{A25AF36F-9E13-4DD8-B520-F691377E24A9}" type="presOf" srcId="{49B315A2-BC99-41DE-9F89-99752BED5499}" destId="{5659B97C-05D8-4502-8AEF-49BC42630E55}" srcOrd="1" destOrd="0" presId="urn:microsoft.com/office/officeart/2005/8/layout/list1"/>
    <dgm:cxn modelId="{F9503190-B6D6-437A-8629-57EE73ED3EBB}" srcId="{A74151CA-75D4-4804-BAC8-80C97A009F9E}" destId="{E17CB1B5-95E1-4F71-AC20-8E95EEDE3748}" srcOrd="1" destOrd="0" parTransId="{78955436-B40A-4896-9EC7-9F6E2AF11C6B}" sibTransId="{F7C1B3F9-9042-4F69-9B41-61EA8CCB24C2}"/>
    <dgm:cxn modelId="{37D975AC-E88D-48C5-A8E8-F365F5C0D496}" type="presOf" srcId="{8FA99F98-B402-4EC9-9B60-CABF1E00C422}" destId="{4246ACFF-541E-4721-9643-1B63BA26C8CE}" srcOrd="0" destOrd="0" presId="urn:microsoft.com/office/officeart/2005/8/layout/list1"/>
    <dgm:cxn modelId="{0D0DFCAE-99C3-4EBD-AF9E-1D948F336553}" type="presOf" srcId="{E17CB1B5-95E1-4F71-AC20-8E95EEDE3748}" destId="{A0948FFD-D52A-4748-A136-CE59A7B60CE4}" srcOrd="0" destOrd="0" presId="urn:microsoft.com/office/officeart/2005/8/layout/list1"/>
    <dgm:cxn modelId="{50B9E6AF-2249-4C41-A181-E1CF795681A7}" type="presOf" srcId="{A74151CA-75D4-4804-BAC8-80C97A009F9E}" destId="{F6AADCE2-40B9-475B-8AC9-0385B0B82BA2}" srcOrd="0" destOrd="0" presId="urn:microsoft.com/office/officeart/2005/8/layout/list1"/>
    <dgm:cxn modelId="{E88CA7B4-6588-433C-91D9-1BADF83498FC}" srcId="{A74151CA-75D4-4804-BAC8-80C97A009F9E}" destId="{FEA3A04A-5A1E-47AE-AB16-8CC9E4A61259}" srcOrd="3" destOrd="0" parTransId="{D1B1EAC0-2A87-45B2-877B-B1D58ABD1E08}" sibTransId="{9AEC4166-8DD4-4E77-A061-B594FB82A150}"/>
    <dgm:cxn modelId="{E9C29DC3-AC65-4DBB-8022-208DA0018445}" type="presOf" srcId="{3C8A1CC8-B020-4EB4-AA5C-C94274EEFBA6}" destId="{E105744C-102C-4F48-8736-C53ABE90471A}" srcOrd="1" destOrd="0" presId="urn:microsoft.com/office/officeart/2005/8/layout/list1"/>
    <dgm:cxn modelId="{D9873FD5-FDF7-4B96-889E-AC08F983F932}" srcId="{A74151CA-75D4-4804-BAC8-80C97A009F9E}" destId="{3C8A1CC8-B020-4EB4-AA5C-C94274EEFBA6}" srcOrd="2" destOrd="0" parTransId="{F8C22A5B-CEEB-42CE-91EF-932BF7DB55A9}" sibTransId="{30167C16-C955-41AB-9D31-C3CFE516038A}"/>
    <dgm:cxn modelId="{90A06FD9-CC24-4FB2-9223-CE2360819E30}" srcId="{A74151CA-75D4-4804-BAC8-80C97A009F9E}" destId="{B5972693-54DD-4FCD-A5AE-EAC480B036DF}" srcOrd="0" destOrd="0" parTransId="{A51CAA43-F8CA-43F8-887A-587725539E62}" sibTransId="{A238FCBE-0210-4E93-A782-006A43F3A01F}"/>
    <dgm:cxn modelId="{FFE09DEA-53DA-49DC-AFF1-54DBA3E25AAA}" type="presOf" srcId="{3C8A1CC8-B020-4EB4-AA5C-C94274EEFBA6}" destId="{3BC8CB07-FFE6-48E8-9910-F3A3F22F60D6}" srcOrd="0" destOrd="0" presId="urn:microsoft.com/office/officeart/2005/8/layout/list1"/>
    <dgm:cxn modelId="{3E2605E3-4DA4-4B9A-B7AB-B27E3EA8F5D3}" type="presParOf" srcId="{F6AADCE2-40B9-475B-8AC9-0385B0B82BA2}" destId="{DB5F233C-7BDE-4FD8-B8B0-3ED1181079C9}" srcOrd="0" destOrd="0" presId="urn:microsoft.com/office/officeart/2005/8/layout/list1"/>
    <dgm:cxn modelId="{93915AA9-C1DD-40A4-A191-58A4E8CE0404}" type="presParOf" srcId="{DB5F233C-7BDE-4FD8-B8B0-3ED1181079C9}" destId="{4732B3ED-D55C-4F7D-89F6-FC7B059ABF40}" srcOrd="0" destOrd="0" presId="urn:microsoft.com/office/officeart/2005/8/layout/list1"/>
    <dgm:cxn modelId="{705F0A87-24A6-48F5-9236-7727A54A157C}" type="presParOf" srcId="{DB5F233C-7BDE-4FD8-B8B0-3ED1181079C9}" destId="{91C2FBFC-AFC6-451C-B4F9-E3431C150BBD}" srcOrd="1" destOrd="0" presId="urn:microsoft.com/office/officeart/2005/8/layout/list1"/>
    <dgm:cxn modelId="{50D706DE-538E-4AAC-A3BF-E077243BE4E0}" type="presParOf" srcId="{F6AADCE2-40B9-475B-8AC9-0385B0B82BA2}" destId="{955138F1-1A9E-48ED-A85E-1BE17D0E9373}" srcOrd="1" destOrd="0" presId="urn:microsoft.com/office/officeart/2005/8/layout/list1"/>
    <dgm:cxn modelId="{3CA0A5F3-7A5A-4A96-A9EF-FF7C4F9FC997}" type="presParOf" srcId="{F6AADCE2-40B9-475B-8AC9-0385B0B82BA2}" destId="{049044BA-2D71-465D-9D5C-AA8C01407875}" srcOrd="2" destOrd="0" presId="urn:microsoft.com/office/officeart/2005/8/layout/list1"/>
    <dgm:cxn modelId="{0468EAD4-8627-4D45-99F9-DE8A86D4B1B7}" type="presParOf" srcId="{F6AADCE2-40B9-475B-8AC9-0385B0B82BA2}" destId="{4BD3C323-55D0-4986-8114-AF4FCF31946E}" srcOrd="3" destOrd="0" presId="urn:microsoft.com/office/officeart/2005/8/layout/list1"/>
    <dgm:cxn modelId="{4636887B-B50D-410B-A9E7-163FE1CE8D97}" type="presParOf" srcId="{F6AADCE2-40B9-475B-8AC9-0385B0B82BA2}" destId="{B87356D1-BC7D-4549-AE0C-25E93C04DBB2}" srcOrd="4" destOrd="0" presId="urn:microsoft.com/office/officeart/2005/8/layout/list1"/>
    <dgm:cxn modelId="{3BD0C678-752C-4E69-B91B-325C9F013DAE}" type="presParOf" srcId="{B87356D1-BC7D-4549-AE0C-25E93C04DBB2}" destId="{A0948FFD-D52A-4748-A136-CE59A7B60CE4}" srcOrd="0" destOrd="0" presId="urn:microsoft.com/office/officeart/2005/8/layout/list1"/>
    <dgm:cxn modelId="{548E104F-13A6-43BF-98A2-E87E2566D3A9}" type="presParOf" srcId="{B87356D1-BC7D-4549-AE0C-25E93C04DBB2}" destId="{4B617B0A-CC3B-4BCB-B83D-2C0E5C072DC4}" srcOrd="1" destOrd="0" presId="urn:microsoft.com/office/officeart/2005/8/layout/list1"/>
    <dgm:cxn modelId="{F013156D-10F0-43F8-A8ED-A3F6BAF2E436}" type="presParOf" srcId="{F6AADCE2-40B9-475B-8AC9-0385B0B82BA2}" destId="{025338F2-1A0F-4924-A290-0BCF25E02DB8}" srcOrd="5" destOrd="0" presId="urn:microsoft.com/office/officeart/2005/8/layout/list1"/>
    <dgm:cxn modelId="{2F261982-2C00-40CD-BA44-DAD42637E683}" type="presParOf" srcId="{F6AADCE2-40B9-475B-8AC9-0385B0B82BA2}" destId="{A83D9186-F15D-442C-9DEE-60D97A19C085}" srcOrd="6" destOrd="0" presId="urn:microsoft.com/office/officeart/2005/8/layout/list1"/>
    <dgm:cxn modelId="{AC0A4F54-13F8-4995-9C15-6A002BA1ED87}" type="presParOf" srcId="{F6AADCE2-40B9-475B-8AC9-0385B0B82BA2}" destId="{D1E6B4E0-4A19-411C-8EA5-6593E4C24C02}" srcOrd="7" destOrd="0" presId="urn:microsoft.com/office/officeart/2005/8/layout/list1"/>
    <dgm:cxn modelId="{2BF66FA1-F20E-4790-9142-212043A0348D}" type="presParOf" srcId="{F6AADCE2-40B9-475B-8AC9-0385B0B82BA2}" destId="{CB3144DC-738E-483F-85CC-CCAB602DA65A}" srcOrd="8" destOrd="0" presId="urn:microsoft.com/office/officeart/2005/8/layout/list1"/>
    <dgm:cxn modelId="{3D654151-6FEB-49DF-8D28-21ADFEF4D945}" type="presParOf" srcId="{CB3144DC-738E-483F-85CC-CCAB602DA65A}" destId="{3BC8CB07-FFE6-48E8-9910-F3A3F22F60D6}" srcOrd="0" destOrd="0" presId="urn:microsoft.com/office/officeart/2005/8/layout/list1"/>
    <dgm:cxn modelId="{7F3FBB09-1E83-439D-B16B-C95B64B266D8}" type="presParOf" srcId="{CB3144DC-738E-483F-85CC-CCAB602DA65A}" destId="{E105744C-102C-4F48-8736-C53ABE90471A}" srcOrd="1" destOrd="0" presId="urn:microsoft.com/office/officeart/2005/8/layout/list1"/>
    <dgm:cxn modelId="{68A34E28-6DCD-46A2-AC4E-10661768767A}" type="presParOf" srcId="{F6AADCE2-40B9-475B-8AC9-0385B0B82BA2}" destId="{582DE9A0-F71C-47F6-A30F-73875E778610}" srcOrd="9" destOrd="0" presId="urn:microsoft.com/office/officeart/2005/8/layout/list1"/>
    <dgm:cxn modelId="{100B080D-1083-4CCC-95CA-AB76A1E7EE55}" type="presParOf" srcId="{F6AADCE2-40B9-475B-8AC9-0385B0B82BA2}" destId="{1FF81E25-5180-439A-ACFD-7C40A738006C}" srcOrd="10" destOrd="0" presId="urn:microsoft.com/office/officeart/2005/8/layout/list1"/>
    <dgm:cxn modelId="{CD0D8E11-869E-4F3C-A733-D4ACFA66ADB1}" type="presParOf" srcId="{F6AADCE2-40B9-475B-8AC9-0385B0B82BA2}" destId="{B4F9797C-82BC-4FB7-9BD2-4BF3E9033510}" srcOrd="11" destOrd="0" presId="urn:microsoft.com/office/officeart/2005/8/layout/list1"/>
    <dgm:cxn modelId="{E63CE943-1F40-4808-ADC3-5EADBF80647D}" type="presParOf" srcId="{F6AADCE2-40B9-475B-8AC9-0385B0B82BA2}" destId="{6AB36E46-0847-4016-9C53-5DA43E4C52EC}" srcOrd="12" destOrd="0" presId="urn:microsoft.com/office/officeart/2005/8/layout/list1"/>
    <dgm:cxn modelId="{FC3AE31F-F7CF-40EB-B63F-762A3844C328}" type="presParOf" srcId="{6AB36E46-0847-4016-9C53-5DA43E4C52EC}" destId="{77BCDBFA-6026-40A8-9473-7A7C8934BA0D}" srcOrd="0" destOrd="0" presId="urn:microsoft.com/office/officeart/2005/8/layout/list1"/>
    <dgm:cxn modelId="{6BA06C49-A03F-47D9-804E-BBF354E3936E}" type="presParOf" srcId="{6AB36E46-0847-4016-9C53-5DA43E4C52EC}" destId="{2871708F-5217-43F5-8C53-8577C0B6EA8A}" srcOrd="1" destOrd="0" presId="urn:microsoft.com/office/officeart/2005/8/layout/list1"/>
    <dgm:cxn modelId="{29539B05-D833-4BDB-A0E3-93611DE6FAEB}" type="presParOf" srcId="{F6AADCE2-40B9-475B-8AC9-0385B0B82BA2}" destId="{B345982C-2C4B-45EE-899E-27570C735722}" srcOrd="13" destOrd="0" presId="urn:microsoft.com/office/officeart/2005/8/layout/list1"/>
    <dgm:cxn modelId="{59D80FBF-CB7E-4A9E-95E4-0D81D81AA7BD}" type="presParOf" srcId="{F6AADCE2-40B9-475B-8AC9-0385B0B82BA2}" destId="{C8099CA1-19E6-468E-8BFB-A82D9B11BD7E}" srcOrd="14" destOrd="0" presId="urn:microsoft.com/office/officeart/2005/8/layout/list1"/>
    <dgm:cxn modelId="{4DD11E9F-5EBE-4AF6-B2E4-0CCF18ADB3C4}" type="presParOf" srcId="{F6AADCE2-40B9-475B-8AC9-0385B0B82BA2}" destId="{9FB0265A-1EC0-4D4D-8579-7F1BAEB6E77B}" srcOrd="15" destOrd="0" presId="urn:microsoft.com/office/officeart/2005/8/layout/list1"/>
    <dgm:cxn modelId="{F42E3428-E432-4608-A0CB-EA38E7EB623B}" type="presParOf" srcId="{F6AADCE2-40B9-475B-8AC9-0385B0B82BA2}" destId="{5ADB8506-BFCE-4C42-B02F-F0B172991BF1}" srcOrd="16" destOrd="0" presId="urn:microsoft.com/office/officeart/2005/8/layout/list1"/>
    <dgm:cxn modelId="{F9C6B049-D3C9-4BDD-A675-BC9BC76FDA56}" type="presParOf" srcId="{5ADB8506-BFCE-4C42-B02F-F0B172991BF1}" destId="{D7E6AAFA-A785-4C93-9C6E-1B8D0EFCC133}" srcOrd="0" destOrd="0" presId="urn:microsoft.com/office/officeart/2005/8/layout/list1"/>
    <dgm:cxn modelId="{3620F32F-C4AD-4906-B60A-49BCD13823F9}" type="presParOf" srcId="{5ADB8506-BFCE-4C42-B02F-F0B172991BF1}" destId="{5659B97C-05D8-4502-8AEF-49BC42630E55}" srcOrd="1" destOrd="0" presId="urn:microsoft.com/office/officeart/2005/8/layout/list1"/>
    <dgm:cxn modelId="{33923028-808D-4B3F-AA57-5D247C41E2E4}" type="presParOf" srcId="{F6AADCE2-40B9-475B-8AC9-0385B0B82BA2}" destId="{43CEA1DE-F6C6-44AC-9B2B-D5C43C31F1B7}" srcOrd="17" destOrd="0" presId="urn:microsoft.com/office/officeart/2005/8/layout/list1"/>
    <dgm:cxn modelId="{D6FE0958-B3B6-4A7B-96CA-0214949EEC47}" type="presParOf" srcId="{F6AADCE2-40B9-475B-8AC9-0385B0B82BA2}" destId="{A5D184F8-4C93-4525-ADB8-130068D2A335}" srcOrd="18" destOrd="0" presId="urn:microsoft.com/office/officeart/2005/8/layout/list1"/>
    <dgm:cxn modelId="{12F2E22F-83CC-4661-AD36-296B3978FE67}" type="presParOf" srcId="{F6AADCE2-40B9-475B-8AC9-0385B0B82BA2}" destId="{8989E3CF-DF41-4808-BBB8-E7774B5D5D41}" srcOrd="19" destOrd="0" presId="urn:microsoft.com/office/officeart/2005/8/layout/list1"/>
    <dgm:cxn modelId="{A24B4192-823D-400E-919E-31FE80495297}" type="presParOf" srcId="{F6AADCE2-40B9-475B-8AC9-0385B0B82BA2}" destId="{AD98BEEB-C015-4274-A1EA-A6680EE8ADEE}" srcOrd="20" destOrd="0" presId="urn:microsoft.com/office/officeart/2005/8/layout/list1"/>
    <dgm:cxn modelId="{15EDA0D8-6183-4453-B3B1-34798E53D132}" type="presParOf" srcId="{AD98BEEB-C015-4274-A1EA-A6680EE8ADEE}" destId="{4246ACFF-541E-4721-9643-1B63BA26C8CE}" srcOrd="0" destOrd="0" presId="urn:microsoft.com/office/officeart/2005/8/layout/list1"/>
    <dgm:cxn modelId="{25A7599B-435B-4A1D-970C-29355B0BF84B}" type="presParOf" srcId="{AD98BEEB-C015-4274-A1EA-A6680EE8ADEE}" destId="{C10C900B-3870-4284-B763-C9FE187F3A14}" srcOrd="1" destOrd="0" presId="urn:microsoft.com/office/officeart/2005/8/layout/list1"/>
    <dgm:cxn modelId="{A35291CB-60A5-4A9F-B618-BDD769F46D98}" type="presParOf" srcId="{F6AADCE2-40B9-475B-8AC9-0385B0B82BA2}" destId="{9FA750FD-64C2-4E1A-8EB4-3822D6EF940C}" srcOrd="21" destOrd="0" presId="urn:microsoft.com/office/officeart/2005/8/layout/list1"/>
    <dgm:cxn modelId="{18919713-90FD-47D8-B97F-1F73BF5FD53B}" type="presParOf" srcId="{F6AADCE2-40B9-475B-8AC9-0385B0B82BA2}" destId="{2455E087-9DB3-465F-A50C-96692193A4D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0472C0-962E-48D5-BD37-9C86B36F6B3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ID"/>
        </a:p>
      </dgm:t>
    </dgm:pt>
    <dgm:pt modelId="{2F73C7D8-5C6B-49F7-8069-AC635590B5E2}">
      <dgm:prSet phldrT="[Text]"/>
      <dgm:spPr/>
      <dgm:t>
        <a:bodyPr/>
        <a:lstStyle/>
        <a:p>
          <a:pPr>
            <a:buNone/>
          </a:pPr>
          <a:r>
            <a:rPr lang="en-US" b="1" dirty="0"/>
            <a:t>Data Preprocessing</a:t>
          </a:r>
          <a:r>
            <a:rPr lang="en-ID" b="1" dirty="0"/>
            <a:t> (Data Cleaning) using Pandas, </a:t>
          </a:r>
          <a:r>
            <a:rPr lang="en-ID" b="1" dirty="0" err="1"/>
            <a:t>RegEx</a:t>
          </a:r>
          <a:r>
            <a:rPr lang="en-ID" b="1" dirty="0"/>
            <a:t>, and NLTK.</a:t>
          </a:r>
          <a:endParaRPr lang="en-ID" dirty="0"/>
        </a:p>
      </dgm:t>
    </dgm:pt>
    <dgm:pt modelId="{9E32C9B8-651B-45AF-BBFD-717204598648}" type="parTrans" cxnId="{720E77E3-9990-43B0-AF4A-641E49671EA5}">
      <dgm:prSet/>
      <dgm:spPr/>
      <dgm:t>
        <a:bodyPr/>
        <a:lstStyle/>
        <a:p>
          <a:endParaRPr lang="en-ID"/>
        </a:p>
      </dgm:t>
    </dgm:pt>
    <dgm:pt modelId="{F18AF4B8-9263-4AE4-90DD-B972C496D396}" type="sibTrans" cxnId="{720E77E3-9990-43B0-AF4A-641E49671EA5}">
      <dgm:prSet/>
      <dgm:spPr/>
      <dgm:t>
        <a:bodyPr/>
        <a:lstStyle/>
        <a:p>
          <a:endParaRPr lang="en-ID"/>
        </a:p>
      </dgm:t>
    </dgm:pt>
    <dgm:pt modelId="{978C6108-5586-442A-9BC3-3837FDA3FA31}">
      <dgm:prSet phldrT="[Text]"/>
      <dgm:spPr/>
      <dgm:t>
        <a:bodyPr/>
        <a:lstStyle/>
        <a:p>
          <a:pPr>
            <a:buNone/>
          </a:pPr>
          <a:r>
            <a:rPr lang="en-US" b="1" dirty="0"/>
            <a:t>Data Analysis using descriptive statistics (Univariate and Bivariate).</a:t>
          </a:r>
          <a:endParaRPr lang="en-ID" dirty="0"/>
        </a:p>
      </dgm:t>
    </dgm:pt>
    <dgm:pt modelId="{E83FD61C-234B-448D-901C-D47312860E3F}" type="parTrans" cxnId="{F5AE0EC9-85F0-4956-8E04-9EF7ECED076E}">
      <dgm:prSet/>
      <dgm:spPr/>
      <dgm:t>
        <a:bodyPr/>
        <a:lstStyle/>
        <a:p>
          <a:endParaRPr lang="en-ID"/>
        </a:p>
      </dgm:t>
    </dgm:pt>
    <dgm:pt modelId="{80989888-4B3C-4CB8-B8DC-E6C86C69A5BB}" type="sibTrans" cxnId="{F5AE0EC9-85F0-4956-8E04-9EF7ECED076E}">
      <dgm:prSet/>
      <dgm:spPr/>
      <dgm:t>
        <a:bodyPr/>
        <a:lstStyle/>
        <a:p>
          <a:endParaRPr lang="en-ID"/>
        </a:p>
      </dgm:t>
    </dgm:pt>
    <dgm:pt modelId="{E68D2A79-37A5-447B-AA3D-854B4FD7D97F}">
      <dgm:prSet phldrT="[Text]"/>
      <dgm:spPr/>
      <dgm:t>
        <a:bodyPr/>
        <a:lstStyle/>
        <a:p>
          <a:pPr>
            <a:buNone/>
          </a:pPr>
          <a:r>
            <a:rPr lang="en-US" b="1" dirty="0"/>
            <a:t>Data Visualization using Pandas, Matplotlib, and  Word Cloud.</a:t>
          </a:r>
          <a:endParaRPr lang="en-ID" dirty="0"/>
        </a:p>
      </dgm:t>
    </dgm:pt>
    <dgm:pt modelId="{7AC4E7B3-460B-4ED3-A39D-B69BF6BBA05B}" type="parTrans" cxnId="{8F3E139B-1F33-4642-8671-2615366C6F92}">
      <dgm:prSet/>
      <dgm:spPr/>
      <dgm:t>
        <a:bodyPr/>
        <a:lstStyle/>
        <a:p>
          <a:endParaRPr lang="en-ID"/>
        </a:p>
      </dgm:t>
    </dgm:pt>
    <dgm:pt modelId="{CF95DC12-54EE-4872-BC0C-4F78161A3679}" type="sibTrans" cxnId="{8F3E139B-1F33-4642-8671-2615366C6F92}">
      <dgm:prSet/>
      <dgm:spPr/>
      <dgm:t>
        <a:bodyPr/>
        <a:lstStyle/>
        <a:p>
          <a:endParaRPr lang="en-ID"/>
        </a:p>
      </dgm:t>
    </dgm:pt>
    <dgm:pt modelId="{59FF3A46-CDBD-4E7A-BFFD-D5164C79A72B}" type="pres">
      <dgm:prSet presAssocID="{3A0472C0-962E-48D5-BD37-9C86B36F6B3D}" presName="rootnode" presStyleCnt="0">
        <dgm:presLayoutVars>
          <dgm:chMax/>
          <dgm:chPref/>
          <dgm:dir/>
          <dgm:animLvl val="lvl"/>
        </dgm:presLayoutVars>
      </dgm:prSet>
      <dgm:spPr/>
    </dgm:pt>
    <dgm:pt modelId="{08639887-7670-4087-B0F0-D819FA36F32A}" type="pres">
      <dgm:prSet presAssocID="{2F73C7D8-5C6B-49F7-8069-AC635590B5E2}" presName="composite" presStyleCnt="0"/>
      <dgm:spPr/>
    </dgm:pt>
    <dgm:pt modelId="{6AD5E4EA-166A-4406-9920-8EC3FEA2963E}" type="pres">
      <dgm:prSet presAssocID="{2F73C7D8-5C6B-49F7-8069-AC635590B5E2}" presName="LShape" presStyleLbl="alignNode1" presStyleIdx="0" presStyleCnt="5"/>
      <dgm:spPr/>
    </dgm:pt>
    <dgm:pt modelId="{AFD208E8-722A-430A-BE23-83463760D9BF}" type="pres">
      <dgm:prSet presAssocID="{2F73C7D8-5C6B-49F7-8069-AC635590B5E2}" presName="ParentText" presStyleLbl="revTx" presStyleIdx="0" presStyleCnt="3">
        <dgm:presLayoutVars>
          <dgm:chMax val="0"/>
          <dgm:chPref val="0"/>
          <dgm:bulletEnabled val="1"/>
        </dgm:presLayoutVars>
      </dgm:prSet>
      <dgm:spPr/>
    </dgm:pt>
    <dgm:pt modelId="{D161E12D-CC6B-4AD6-87D5-DFDFB92D279F}" type="pres">
      <dgm:prSet presAssocID="{2F73C7D8-5C6B-49F7-8069-AC635590B5E2}" presName="Triangle" presStyleLbl="alignNode1" presStyleIdx="1" presStyleCnt="5"/>
      <dgm:spPr/>
    </dgm:pt>
    <dgm:pt modelId="{9592E5A8-5510-4437-A246-C62D29DDB2B7}" type="pres">
      <dgm:prSet presAssocID="{F18AF4B8-9263-4AE4-90DD-B972C496D396}" presName="sibTrans" presStyleCnt="0"/>
      <dgm:spPr/>
    </dgm:pt>
    <dgm:pt modelId="{18A7A64F-79C9-4140-BC44-585DE9DBCAE8}" type="pres">
      <dgm:prSet presAssocID="{F18AF4B8-9263-4AE4-90DD-B972C496D396}" presName="space" presStyleCnt="0"/>
      <dgm:spPr/>
    </dgm:pt>
    <dgm:pt modelId="{AA1E5427-5452-4853-B870-08C88D102261}" type="pres">
      <dgm:prSet presAssocID="{978C6108-5586-442A-9BC3-3837FDA3FA31}" presName="composite" presStyleCnt="0"/>
      <dgm:spPr/>
    </dgm:pt>
    <dgm:pt modelId="{D9E62D14-F79B-4026-A8B4-4EF6F7B5301C}" type="pres">
      <dgm:prSet presAssocID="{978C6108-5586-442A-9BC3-3837FDA3FA31}" presName="LShape" presStyleLbl="alignNode1" presStyleIdx="2" presStyleCnt="5"/>
      <dgm:spPr/>
    </dgm:pt>
    <dgm:pt modelId="{245A555A-9172-479B-941F-B01EA7E970FB}" type="pres">
      <dgm:prSet presAssocID="{978C6108-5586-442A-9BC3-3837FDA3FA31}" presName="ParentText" presStyleLbl="revTx" presStyleIdx="1" presStyleCnt="3">
        <dgm:presLayoutVars>
          <dgm:chMax val="0"/>
          <dgm:chPref val="0"/>
          <dgm:bulletEnabled val="1"/>
        </dgm:presLayoutVars>
      </dgm:prSet>
      <dgm:spPr/>
    </dgm:pt>
    <dgm:pt modelId="{6F11023E-CD9D-4657-A056-86E5979EA511}" type="pres">
      <dgm:prSet presAssocID="{978C6108-5586-442A-9BC3-3837FDA3FA31}" presName="Triangle" presStyleLbl="alignNode1" presStyleIdx="3" presStyleCnt="5"/>
      <dgm:spPr/>
    </dgm:pt>
    <dgm:pt modelId="{A3077273-548D-4DFE-A14A-F617D0EEF665}" type="pres">
      <dgm:prSet presAssocID="{80989888-4B3C-4CB8-B8DC-E6C86C69A5BB}" presName="sibTrans" presStyleCnt="0"/>
      <dgm:spPr/>
    </dgm:pt>
    <dgm:pt modelId="{53C1312A-B70F-4805-8033-FEE58C1DAEF0}" type="pres">
      <dgm:prSet presAssocID="{80989888-4B3C-4CB8-B8DC-E6C86C69A5BB}" presName="space" presStyleCnt="0"/>
      <dgm:spPr/>
    </dgm:pt>
    <dgm:pt modelId="{D302E3BA-D836-49FC-ABAC-DE36C95C6071}" type="pres">
      <dgm:prSet presAssocID="{E68D2A79-37A5-447B-AA3D-854B4FD7D97F}" presName="composite" presStyleCnt="0"/>
      <dgm:spPr/>
    </dgm:pt>
    <dgm:pt modelId="{07878482-D25E-4829-8CF2-101900F09683}" type="pres">
      <dgm:prSet presAssocID="{E68D2A79-37A5-447B-AA3D-854B4FD7D97F}" presName="LShape" presStyleLbl="alignNode1" presStyleIdx="4" presStyleCnt="5"/>
      <dgm:spPr/>
    </dgm:pt>
    <dgm:pt modelId="{FD9627E9-A31B-4786-85DE-7552D2D1F110}" type="pres">
      <dgm:prSet presAssocID="{E68D2A79-37A5-447B-AA3D-854B4FD7D97F}" presName="ParentText" presStyleLbl="revTx" presStyleIdx="2" presStyleCnt="3">
        <dgm:presLayoutVars>
          <dgm:chMax val="0"/>
          <dgm:chPref val="0"/>
          <dgm:bulletEnabled val="1"/>
        </dgm:presLayoutVars>
      </dgm:prSet>
      <dgm:spPr/>
    </dgm:pt>
  </dgm:ptLst>
  <dgm:cxnLst>
    <dgm:cxn modelId="{F1086840-4A95-463F-89E6-BE20216DA2BD}" type="presOf" srcId="{978C6108-5586-442A-9BC3-3837FDA3FA31}" destId="{245A555A-9172-479B-941F-B01EA7E970FB}" srcOrd="0" destOrd="0" presId="urn:microsoft.com/office/officeart/2009/3/layout/StepUpProcess"/>
    <dgm:cxn modelId="{D39CE67F-5F3D-4B24-8E73-818CB84EA5C1}" type="presOf" srcId="{2F73C7D8-5C6B-49F7-8069-AC635590B5E2}" destId="{AFD208E8-722A-430A-BE23-83463760D9BF}" srcOrd="0" destOrd="0" presId="urn:microsoft.com/office/officeart/2009/3/layout/StepUpProcess"/>
    <dgm:cxn modelId="{1A06A097-20FF-4528-A54A-DD74D4E3243E}" type="presOf" srcId="{E68D2A79-37A5-447B-AA3D-854B4FD7D97F}" destId="{FD9627E9-A31B-4786-85DE-7552D2D1F110}" srcOrd="0" destOrd="0" presId="urn:microsoft.com/office/officeart/2009/3/layout/StepUpProcess"/>
    <dgm:cxn modelId="{8F3E139B-1F33-4642-8671-2615366C6F92}" srcId="{3A0472C0-962E-48D5-BD37-9C86B36F6B3D}" destId="{E68D2A79-37A5-447B-AA3D-854B4FD7D97F}" srcOrd="2" destOrd="0" parTransId="{7AC4E7B3-460B-4ED3-A39D-B69BF6BBA05B}" sibTransId="{CF95DC12-54EE-4872-BC0C-4F78161A3679}"/>
    <dgm:cxn modelId="{F5AE0EC9-85F0-4956-8E04-9EF7ECED076E}" srcId="{3A0472C0-962E-48D5-BD37-9C86B36F6B3D}" destId="{978C6108-5586-442A-9BC3-3837FDA3FA31}" srcOrd="1" destOrd="0" parTransId="{E83FD61C-234B-448D-901C-D47312860E3F}" sibTransId="{80989888-4B3C-4CB8-B8DC-E6C86C69A5BB}"/>
    <dgm:cxn modelId="{C64607DE-93CD-4437-817E-36E66DE2B3B4}" type="presOf" srcId="{3A0472C0-962E-48D5-BD37-9C86B36F6B3D}" destId="{59FF3A46-CDBD-4E7A-BFFD-D5164C79A72B}" srcOrd="0" destOrd="0" presId="urn:microsoft.com/office/officeart/2009/3/layout/StepUpProcess"/>
    <dgm:cxn modelId="{720E77E3-9990-43B0-AF4A-641E49671EA5}" srcId="{3A0472C0-962E-48D5-BD37-9C86B36F6B3D}" destId="{2F73C7D8-5C6B-49F7-8069-AC635590B5E2}" srcOrd="0" destOrd="0" parTransId="{9E32C9B8-651B-45AF-BBFD-717204598648}" sibTransId="{F18AF4B8-9263-4AE4-90DD-B972C496D396}"/>
    <dgm:cxn modelId="{F5D9C10C-036A-4A4C-9833-178FB0AB03C7}" type="presParOf" srcId="{59FF3A46-CDBD-4E7A-BFFD-D5164C79A72B}" destId="{08639887-7670-4087-B0F0-D819FA36F32A}" srcOrd="0" destOrd="0" presId="urn:microsoft.com/office/officeart/2009/3/layout/StepUpProcess"/>
    <dgm:cxn modelId="{35AA8E25-8E1E-4086-AA49-80163CE57344}" type="presParOf" srcId="{08639887-7670-4087-B0F0-D819FA36F32A}" destId="{6AD5E4EA-166A-4406-9920-8EC3FEA2963E}" srcOrd="0" destOrd="0" presId="urn:microsoft.com/office/officeart/2009/3/layout/StepUpProcess"/>
    <dgm:cxn modelId="{A9D795E6-54F4-46BB-8DFC-E9EEAD7D08B2}" type="presParOf" srcId="{08639887-7670-4087-B0F0-D819FA36F32A}" destId="{AFD208E8-722A-430A-BE23-83463760D9BF}" srcOrd="1" destOrd="0" presId="urn:microsoft.com/office/officeart/2009/3/layout/StepUpProcess"/>
    <dgm:cxn modelId="{A014F608-8717-4394-9104-BA27BE89D66D}" type="presParOf" srcId="{08639887-7670-4087-B0F0-D819FA36F32A}" destId="{D161E12D-CC6B-4AD6-87D5-DFDFB92D279F}" srcOrd="2" destOrd="0" presId="urn:microsoft.com/office/officeart/2009/3/layout/StepUpProcess"/>
    <dgm:cxn modelId="{A677DE7D-9900-47AD-9F75-0A073988EE3C}" type="presParOf" srcId="{59FF3A46-CDBD-4E7A-BFFD-D5164C79A72B}" destId="{9592E5A8-5510-4437-A246-C62D29DDB2B7}" srcOrd="1" destOrd="0" presId="urn:microsoft.com/office/officeart/2009/3/layout/StepUpProcess"/>
    <dgm:cxn modelId="{982BBA09-CD24-4694-841E-7C901D0F748D}" type="presParOf" srcId="{9592E5A8-5510-4437-A246-C62D29DDB2B7}" destId="{18A7A64F-79C9-4140-BC44-585DE9DBCAE8}" srcOrd="0" destOrd="0" presId="urn:microsoft.com/office/officeart/2009/3/layout/StepUpProcess"/>
    <dgm:cxn modelId="{1A76EC04-EDD3-4E5E-9ABE-4907AADBBE4B}" type="presParOf" srcId="{59FF3A46-CDBD-4E7A-BFFD-D5164C79A72B}" destId="{AA1E5427-5452-4853-B870-08C88D102261}" srcOrd="2" destOrd="0" presId="urn:microsoft.com/office/officeart/2009/3/layout/StepUpProcess"/>
    <dgm:cxn modelId="{0BC6C863-EA3F-4A5F-AA21-C4C3E1B2FAA9}" type="presParOf" srcId="{AA1E5427-5452-4853-B870-08C88D102261}" destId="{D9E62D14-F79B-4026-A8B4-4EF6F7B5301C}" srcOrd="0" destOrd="0" presId="urn:microsoft.com/office/officeart/2009/3/layout/StepUpProcess"/>
    <dgm:cxn modelId="{E2EC2891-4580-4C66-9AE4-B7D48A26AFE8}" type="presParOf" srcId="{AA1E5427-5452-4853-B870-08C88D102261}" destId="{245A555A-9172-479B-941F-B01EA7E970FB}" srcOrd="1" destOrd="0" presId="urn:microsoft.com/office/officeart/2009/3/layout/StepUpProcess"/>
    <dgm:cxn modelId="{01E372FA-03AE-4297-9D38-0B2789A8865E}" type="presParOf" srcId="{AA1E5427-5452-4853-B870-08C88D102261}" destId="{6F11023E-CD9D-4657-A056-86E5979EA511}" srcOrd="2" destOrd="0" presId="urn:microsoft.com/office/officeart/2009/3/layout/StepUpProcess"/>
    <dgm:cxn modelId="{5C1381D9-5DBC-4D7A-8188-052DF7A7CECC}" type="presParOf" srcId="{59FF3A46-CDBD-4E7A-BFFD-D5164C79A72B}" destId="{A3077273-548D-4DFE-A14A-F617D0EEF665}" srcOrd="3" destOrd="0" presId="urn:microsoft.com/office/officeart/2009/3/layout/StepUpProcess"/>
    <dgm:cxn modelId="{ABA748AA-94DB-4D50-8527-F0AB9452CF91}" type="presParOf" srcId="{A3077273-548D-4DFE-A14A-F617D0EEF665}" destId="{53C1312A-B70F-4805-8033-FEE58C1DAEF0}" srcOrd="0" destOrd="0" presId="urn:microsoft.com/office/officeart/2009/3/layout/StepUpProcess"/>
    <dgm:cxn modelId="{08C52B3B-A2E9-4D6D-B9C7-A32431FE136D}" type="presParOf" srcId="{59FF3A46-CDBD-4E7A-BFFD-D5164C79A72B}" destId="{D302E3BA-D836-49FC-ABAC-DE36C95C6071}" srcOrd="4" destOrd="0" presId="urn:microsoft.com/office/officeart/2009/3/layout/StepUpProcess"/>
    <dgm:cxn modelId="{75A21303-B036-48A6-AF23-04B62858D6B3}" type="presParOf" srcId="{D302E3BA-D836-49FC-ABAC-DE36C95C6071}" destId="{07878482-D25E-4829-8CF2-101900F09683}" srcOrd="0" destOrd="0" presId="urn:microsoft.com/office/officeart/2009/3/layout/StepUpProcess"/>
    <dgm:cxn modelId="{D5635462-E7AF-490A-8CE2-4A4F716B4ED7}" type="presParOf" srcId="{D302E3BA-D836-49FC-ABAC-DE36C95C6071}" destId="{FD9627E9-A31B-4786-85DE-7552D2D1F110}"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044BA-2D71-465D-9D5C-AA8C01407875}">
      <dsp:nvSpPr>
        <dsp:cNvPr id="0" name=""/>
        <dsp:cNvSpPr/>
      </dsp:nvSpPr>
      <dsp:spPr>
        <a:xfrm>
          <a:off x="0" y="8090574"/>
          <a:ext cx="13184606"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C2FBFC-AFC6-451C-B4F9-E3431C150BBD}">
      <dsp:nvSpPr>
        <dsp:cNvPr id="0" name=""/>
        <dsp:cNvSpPr/>
      </dsp:nvSpPr>
      <dsp:spPr>
        <a:xfrm>
          <a:off x="659230" y="2260788"/>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dirty="0"/>
            <a:t>What methods are used to clean up text data, and what do they clean up?</a:t>
          </a:r>
          <a:endParaRPr lang="en-ID" sz="1600" kern="1200" dirty="0"/>
        </a:p>
      </dsp:txBody>
      <dsp:txXfrm>
        <a:off x="682287" y="2283845"/>
        <a:ext cx="9183110" cy="426206"/>
      </dsp:txXfrm>
    </dsp:sp>
    <dsp:sp modelId="{A83D9186-F15D-442C-9DEE-60D97A19C085}">
      <dsp:nvSpPr>
        <dsp:cNvPr id="0" name=""/>
        <dsp:cNvSpPr/>
      </dsp:nvSpPr>
      <dsp:spPr>
        <a:xfrm>
          <a:off x="0" y="8386538"/>
          <a:ext cx="13184606"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617B0A-CC3B-4BCB-B83D-2C0E5C072DC4}">
      <dsp:nvSpPr>
        <dsp:cNvPr id="0" name=""/>
        <dsp:cNvSpPr/>
      </dsp:nvSpPr>
      <dsp:spPr>
        <a:xfrm>
          <a:off x="659230" y="2986548"/>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dirty="0"/>
            <a:t>How is the mean, median, mode, quartile and interquartile range, outlier, variance, standard deviation, skewness and kurtosis of the 'Total Characters' and 'Total Words' of Tweets cleaned up in the </a:t>
          </a:r>
          <a:r>
            <a:rPr lang="en-US" sz="1600" kern="1200" dirty="0" err="1"/>
            <a:t>dataframe</a:t>
          </a:r>
          <a:r>
            <a:rPr lang="en-US" sz="1600" kern="1200" dirty="0"/>
            <a:t>?</a:t>
          </a:r>
          <a:endParaRPr lang="en-ID" sz="1600" kern="1200" dirty="0"/>
        </a:p>
      </dsp:txBody>
      <dsp:txXfrm>
        <a:off x="682287" y="3009605"/>
        <a:ext cx="9183110" cy="426206"/>
      </dsp:txXfrm>
    </dsp:sp>
    <dsp:sp modelId="{1FF81E25-5180-439A-ACFD-7C40A738006C}">
      <dsp:nvSpPr>
        <dsp:cNvPr id="0" name=""/>
        <dsp:cNvSpPr/>
      </dsp:nvSpPr>
      <dsp:spPr>
        <a:xfrm>
          <a:off x="0" y="8386538"/>
          <a:ext cx="13184606"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05744C-102C-4F48-8736-C53ABE90471A}">
      <dsp:nvSpPr>
        <dsp:cNvPr id="0" name=""/>
        <dsp:cNvSpPr/>
      </dsp:nvSpPr>
      <dsp:spPr>
        <a:xfrm>
          <a:off x="659230" y="3712309"/>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dirty="0"/>
            <a:t>What are the top ten words in a cleaned up tweet?</a:t>
          </a:r>
          <a:endParaRPr lang="en-ID" sz="1600" kern="1200" dirty="0"/>
        </a:p>
      </dsp:txBody>
      <dsp:txXfrm>
        <a:off x="682287" y="3735366"/>
        <a:ext cx="9183110" cy="426206"/>
      </dsp:txXfrm>
    </dsp:sp>
    <dsp:sp modelId="{C8099CA1-19E6-468E-8BFB-A82D9B11BD7E}">
      <dsp:nvSpPr>
        <dsp:cNvPr id="0" name=""/>
        <dsp:cNvSpPr/>
      </dsp:nvSpPr>
      <dsp:spPr>
        <a:xfrm>
          <a:off x="0" y="8360084"/>
          <a:ext cx="13184606"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71708F-5217-43F5-8C53-8577C0B6EA8A}">
      <dsp:nvSpPr>
        <dsp:cNvPr id="0" name=""/>
        <dsp:cNvSpPr/>
      </dsp:nvSpPr>
      <dsp:spPr>
        <a:xfrm>
          <a:off x="659230" y="4438068"/>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a:t>How many ‘alay’ words on df['clean tweet’] based on df_kamus['anakjakartaasikasik’]?</a:t>
          </a:r>
          <a:endParaRPr lang="en-US" sz="1600" kern="1200" dirty="0"/>
        </a:p>
      </dsp:txBody>
      <dsp:txXfrm>
        <a:off x="682287" y="4461125"/>
        <a:ext cx="9183110" cy="426206"/>
      </dsp:txXfrm>
    </dsp:sp>
    <dsp:sp modelId="{A5D184F8-4C93-4525-ADB8-130068D2A335}">
      <dsp:nvSpPr>
        <dsp:cNvPr id="0" name=""/>
        <dsp:cNvSpPr/>
      </dsp:nvSpPr>
      <dsp:spPr>
        <a:xfrm>
          <a:off x="0" y="8386538"/>
          <a:ext cx="13184606"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9B97C-05D8-4502-8AEF-49BC42630E55}">
      <dsp:nvSpPr>
        <dsp:cNvPr id="0" name=""/>
        <dsp:cNvSpPr/>
      </dsp:nvSpPr>
      <dsp:spPr>
        <a:xfrm>
          <a:off x="659230" y="5163828"/>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a:t>How many sentences from the data frame are classified as abusive tweets?</a:t>
          </a:r>
          <a:endParaRPr lang="en-ID" sz="1600" kern="1200"/>
        </a:p>
      </dsp:txBody>
      <dsp:txXfrm>
        <a:off x="682287" y="5186885"/>
        <a:ext cx="9183110" cy="426206"/>
      </dsp:txXfrm>
    </dsp:sp>
    <dsp:sp modelId="{2455E087-9DB3-465F-A50C-96692193A4D0}">
      <dsp:nvSpPr>
        <dsp:cNvPr id="0" name=""/>
        <dsp:cNvSpPr/>
      </dsp:nvSpPr>
      <dsp:spPr>
        <a:xfrm>
          <a:off x="0" y="6988669"/>
          <a:ext cx="13184606" cy="403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10C900B-3870-4284-B763-C9FE187F3A14}">
      <dsp:nvSpPr>
        <dsp:cNvPr id="0" name=""/>
        <dsp:cNvSpPr/>
      </dsp:nvSpPr>
      <dsp:spPr>
        <a:xfrm>
          <a:off x="659230" y="5889589"/>
          <a:ext cx="9229224" cy="4723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843" tIns="0" rIns="348843" bIns="0" numCol="1" spcCol="1270" anchor="ctr" anchorCtr="0">
          <a:noAutofit/>
        </a:bodyPr>
        <a:lstStyle/>
        <a:p>
          <a:pPr marL="0" lvl="0" indent="0" algn="l" defTabSz="711200">
            <a:lnSpc>
              <a:spcPct val="90000"/>
            </a:lnSpc>
            <a:spcBef>
              <a:spcPct val="0"/>
            </a:spcBef>
            <a:spcAft>
              <a:spcPct val="35000"/>
            </a:spcAft>
            <a:buNone/>
          </a:pPr>
          <a:r>
            <a:rPr lang="en-US" sz="1600" kern="1200"/>
            <a:t>Which is more the number of characters and words between tweet sentences that are classified as abusive and non-abusive?</a:t>
          </a:r>
          <a:endParaRPr lang="en-US" sz="1600" kern="1200" dirty="0"/>
        </a:p>
      </dsp:txBody>
      <dsp:txXfrm>
        <a:off x="682287" y="5912646"/>
        <a:ext cx="9183110"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5E4EA-166A-4406-9920-8EC3FEA2963E}">
      <dsp:nvSpPr>
        <dsp:cNvPr id="0" name=""/>
        <dsp:cNvSpPr/>
      </dsp:nvSpPr>
      <dsp:spPr>
        <a:xfrm rot="5400000">
          <a:off x="413590" y="1341026"/>
          <a:ext cx="1238548" cy="20609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208E8-722A-430A-BE23-83463760D9BF}">
      <dsp:nvSpPr>
        <dsp:cNvPr id="0" name=""/>
        <dsp:cNvSpPr/>
      </dsp:nvSpPr>
      <dsp:spPr>
        <a:xfrm>
          <a:off x="206846" y="1956796"/>
          <a:ext cx="1860607" cy="1630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 Preprocessing</a:t>
          </a:r>
          <a:r>
            <a:rPr lang="en-ID" sz="1800" b="1" kern="1200" dirty="0"/>
            <a:t> (Data Cleaning) using Pandas, </a:t>
          </a:r>
          <a:r>
            <a:rPr lang="en-ID" sz="1800" b="1" kern="1200" dirty="0" err="1"/>
            <a:t>RegEx</a:t>
          </a:r>
          <a:r>
            <a:rPr lang="en-ID" sz="1800" b="1" kern="1200" dirty="0"/>
            <a:t>, and NLTK.</a:t>
          </a:r>
          <a:endParaRPr lang="en-ID" sz="1800" kern="1200" dirty="0"/>
        </a:p>
      </dsp:txBody>
      <dsp:txXfrm>
        <a:off x="206846" y="1956796"/>
        <a:ext cx="1860607" cy="1630931"/>
      </dsp:txXfrm>
    </dsp:sp>
    <dsp:sp modelId="{D161E12D-CC6B-4AD6-87D5-DFDFB92D279F}">
      <dsp:nvSpPr>
        <dsp:cNvPr id="0" name=""/>
        <dsp:cNvSpPr/>
      </dsp:nvSpPr>
      <dsp:spPr>
        <a:xfrm>
          <a:off x="1716395" y="1189299"/>
          <a:ext cx="351058" cy="35105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62D14-F79B-4026-A8B4-4EF6F7B5301C}">
      <dsp:nvSpPr>
        <dsp:cNvPr id="0" name=""/>
        <dsp:cNvSpPr/>
      </dsp:nvSpPr>
      <dsp:spPr>
        <a:xfrm rot="5400000">
          <a:off x="2691338" y="777395"/>
          <a:ext cx="1238548" cy="20609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A555A-9172-479B-941F-B01EA7E970FB}">
      <dsp:nvSpPr>
        <dsp:cNvPr id="0" name=""/>
        <dsp:cNvSpPr/>
      </dsp:nvSpPr>
      <dsp:spPr>
        <a:xfrm>
          <a:off x="2484593" y="1393166"/>
          <a:ext cx="1860607" cy="1630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 Analysis using descriptive statistics (Univariate and Bivariate).</a:t>
          </a:r>
          <a:endParaRPr lang="en-ID" sz="1800" kern="1200" dirty="0"/>
        </a:p>
      </dsp:txBody>
      <dsp:txXfrm>
        <a:off x="2484593" y="1393166"/>
        <a:ext cx="1860607" cy="1630931"/>
      </dsp:txXfrm>
    </dsp:sp>
    <dsp:sp modelId="{6F11023E-CD9D-4657-A056-86E5979EA511}">
      <dsp:nvSpPr>
        <dsp:cNvPr id="0" name=""/>
        <dsp:cNvSpPr/>
      </dsp:nvSpPr>
      <dsp:spPr>
        <a:xfrm>
          <a:off x="3994143" y="625668"/>
          <a:ext cx="351058" cy="35105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878482-D25E-4829-8CF2-101900F09683}">
      <dsp:nvSpPr>
        <dsp:cNvPr id="0" name=""/>
        <dsp:cNvSpPr/>
      </dsp:nvSpPr>
      <dsp:spPr>
        <a:xfrm rot="5400000">
          <a:off x="4969085" y="213765"/>
          <a:ext cx="1238548" cy="20609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627E9-A31B-4786-85DE-7552D2D1F110}">
      <dsp:nvSpPr>
        <dsp:cNvPr id="0" name=""/>
        <dsp:cNvSpPr/>
      </dsp:nvSpPr>
      <dsp:spPr>
        <a:xfrm>
          <a:off x="4762340" y="829535"/>
          <a:ext cx="1860607" cy="1630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 Visualization using Pandas, Matplotlib, and  Word Cloud.</a:t>
          </a:r>
          <a:endParaRPr lang="en-ID" sz="1800" kern="1200" dirty="0"/>
        </a:p>
      </dsp:txBody>
      <dsp:txXfrm>
        <a:off x="4762340" y="829535"/>
        <a:ext cx="1860607" cy="163093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1/30/2023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1/30/2023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45748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400715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92099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a:p>
        </p:txBody>
      </p:sp>
    </p:spTree>
    <p:extLst>
      <p:ext uri="{BB962C8B-B14F-4D97-AF65-F5344CB8AC3E}">
        <p14:creationId xmlns:p14="http://schemas.microsoft.com/office/powerpoint/2010/main" val="320002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29</a:t>
            </a:fld>
            <a:endParaRPr lang="en-US" noProof="0"/>
          </a:p>
        </p:txBody>
      </p:sp>
    </p:spTree>
    <p:extLst>
      <p:ext uri="{BB962C8B-B14F-4D97-AF65-F5344CB8AC3E}">
        <p14:creationId xmlns:p14="http://schemas.microsoft.com/office/powerpoint/2010/main" val="426173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37</a:t>
            </a:fld>
            <a:endParaRPr lang="en-US" noProof="0"/>
          </a:p>
        </p:txBody>
      </p:sp>
    </p:spTree>
    <p:extLst>
      <p:ext uri="{BB962C8B-B14F-4D97-AF65-F5344CB8AC3E}">
        <p14:creationId xmlns:p14="http://schemas.microsoft.com/office/powerpoint/2010/main" val="7884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225121"/>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accent1"/>
                </a:solidFill>
                <a:latin typeface="Corbel" panose="020B0503020204020204" pitchFamily="34" charset="0"/>
              </a:rPr>
              <a:t> </a:t>
            </a:r>
            <a:endParaRPr lang="en-US" sz="1600" b="1" spc="-100" baseline="0" noProof="0" dirty="0">
              <a:solidFill>
                <a:schemeClr val="tx1"/>
              </a:solidFill>
              <a:latin typeface="Corbel" panose="020B0503020204020204" pitchFamily="34" charset="0"/>
            </a:endParaRP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diagramColors" Target="../diagrams/colors2.xml"/><Relationship Id="rId5" Type="http://schemas.openxmlformats.org/officeDocument/2006/relationships/image" Target="../media/image8.png"/><Relationship Id="rId10" Type="http://schemas.openxmlformats.org/officeDocument/2006/relationships/diagramQuickStyle" Target="../diagrams/quickStyle2.xml"/><Relationship Id="rId4" Type="http://schemas.openxmlformats.org/officeDocument/2006/relationships/image" Target="../media/image7.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5439318" y="3429000"/>
            <a:ext cx="4437247" cy="1149926"/>
          </a:xfrm>
          <a:prstGeom prst="rect">
            <a:avLst/>
          </a:prstGeom>
          <a:noFill/>
        </p:spPr>
        <p:txBody>
          <a:bodyPr wrap="square" lIns="0" tIns="36000" rIns="0" bIns="0" rtlCol="0">
            <a:spAutoFit/>
          </a:bodyPr>
          <a:lstStyle/>
          <a:p>
            <a:pPr algn="r">
              <a:lnSpc>
                <a:spcPts val="1400"/>
              </a:lnSpc>
            </a:pPr>
            <a:br>
              <a:rPr lang="en-US" sz="2400" b="1" spc="-100" dirty="0">
                <a:solidFill>
                  <a:schemeClr val="accent1"/>
                </a:solidFill>
                <a:latin typeface="Corbel" panose="020B0503020204020204" pitchFamily="34" charset="0"/>
              </a:rPr>
            </a:br>
            <a:r>
              <a:rPr lang="en-US" sz="2400" b="1" spc="-100" dirty="0">
                <a:latin typeface="Corbel" panose="020B0503020204020204" pitchFamily="34" charset="0"/>
              </a:rPr>
              <a:t>BAGAS NAUFAL ALFATHAN</a:t>
            </a:r>
          </a:p>
          <a:p>
            <a:pPr algn="r">
              <a:lnSpc>
                <a:spcPts val="1400"/>
              </a:lnSpc>
            </a:pPr>
            <a:endParaRPr lang="en-US" sz="2400" b="1" spc="-100" baseline="0" dirty="0">
              <a:solidFill>
                <a:schemeClr val="tx1">
                  <a:lumMod val="50000"/>
                  <a:lumOff val="50000"/>
                </a:schemeClr>
              </a:solidFill>
              <a:latin typeface="Corbel" panose="020B0503020204020204" pitchFamily="34" charset="0"/>
            </a:endParaRPr>
          </a:p>
          <a:p>
            <a:pPr algn="r">
              <a:lnSpc>
                <a:spcPts val="1400"/>
              </a:lnSpc>
            </a:pPr>
            <a:r>
              <a:rPr lang="en-US" sz="2400" b="1" spc="-100" baseline="0" dirty="0">
                <a:solidFill>
                  <a:schemeClr val="tx1">
                    <a:lumMod val="50000"/>
                    <a:lumOff val="50000"/>
                  </a:schemeClr>
                </a:solidFill>
                <a:latin typeface="Corbel" panose="020B0503020204020204" pitchFamily="34" charset="0"/>
              </a:rPr>
              <a:t>BINAR ACADEMY</a:t>
            </a:r>
          </a:p>
          <a:p>
            <a:pPr algn="r">
              <a:lnSpc>
                <a:spcPts val="1400"/>
              </a:lnSpc>
            </a:pPr>
            <a:endParaRPr lang="en-US" sz="2400" b="1" spc="-100" baseline="0" dirty="0">
              <a:solidFill>
                <a:schemeClr val="tx1">
                  <a:lumMod val="50000"/>
                  <a:lumOff val="50000"/>
                </a:schemeClr>
              </a:solidFill>
              <a:latin typeface="Corbel" panose="020B0503020204020204" pitchFamily="34" charset="0"/>
            </a:endParaRPr>
          </a:p>
          <a:p>
            <a:pPr algn="r">
              <a:lnSpc>
                <a:spcPts val="1400"/>
              </a:lnSpc>
            </a:pPr>
            <a:r>
              <a:rPr lang="en-US" sz="2400" b="1" spc="-100" dirty="0">
                <a:solidFill>
                  <a:schemeClr val="tx1">
                    <a:lumMod val="50000"/>
                    <a:lumOff val="50000"/>
                  </a:schemeClr>
                </a:solidFill>
                <a:latin typeface="Corbel" panose="020B0503020204020204" pitchFamily="34" charset="0"/>
              </a:rPr>
              <a:t>DATA SCIENCE – WAVE 5</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30760" y="3022333"/>
            <a:ext cx="5169811" cy="3393069"/>
          </a:xfrm>
        </p:spPr>
        <p:txBody>
          <a:bodyPr/>
          <a:lstStyle/>
          <a:p>
            <a:r>
              <a:rPr lang="en-US" sz="3600" spc="-150" dirty="0"/>
              <a:t>EXPLORATION OF TWEET FROM INDONESIAN NETIZEN ON TWITTER WITH DATA SCIENCE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704482" y="4650539"/>
            <a:ext cx="4276914" cy="1674470"/>
          </a:xfrm>
        </p:spPr>
        <p:txBody>
          <a:bodyPr/>
          <a:lstStyle/>
          <a:p>
            <a:r>
              <a:rPr lang="en-US" dirty="0"/>
              <a:t>Data Preprocessing</a:t>
            </a:r>
          </a:p>
          <a:p>
            <a:r>
              <a:rPr lang="en-US" dirty="0"/>
              <a:t>Data Analysis (Descriptive Analysis)</a:t>
            </a:r>
          </a:p>
          <a:p>
            <a:r>
              <a:rPr lang="en-US" dirty="0"/>
              <a:t>Data Visualization</a:t>
            </a:r>
          </a:p>
        </p:txBody>
      </p:sp>
      <p:pic>
        <p:nvPicPr>
          <p:cNvPr id="8" name="Picture Placeholder 7">
            <a:extLst>
              <a:ext uri="{FF2B5EF4-FFF2-40B4-BE49-F238E27FC236}">
                <a16:creationId xmlns:a16="http://schemas.microsoft.com/office/drawing/2014/main" id="{7543568F-0BF5-4683-98FF-657D15FEEF38}"/>
              </a:ext>
            </a:extLst>
          </p:cNvPr>
          <p:cNvPicPr>
            <a:picLocks noGrp="1" noChangeAspect="1"/>
          </p:cNvPicPr>
          <p:nvPr>
            <p:ph type="pic" sz="quarter" idx="13"/>
          </p:nvPr>
        </p:nvPicPr>
        <p:blipFill rotWithShape="1">
          <a:blip r:embed="rId3"/>
          <a:srcRect l="28641" t="-12753" r="32204" b="1945"/>
          <a:stretch/>
        </p:blipFill>
        <p:spPr>
          <a:xfrm>
            <a:off x="10028601" y="0"/>
            <a:ext cx="2211524" cy="6858000"/>
          </a:xfrm>
          <a:prstGeom prst="rect">
            <a:avLst/>
          </a:prstGeom>
          <a:ln>
            <a:noFill/>
          </a:ln>
          <a:effectLst>
            <a:softEdge rad="112500"/>
          </a:effectLst>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93EA-257F-4919-9F8F-55F5DD326184}"/>
              </a:ext>
            </a:extLst>
          </p:cNvPr>
          <p:cNvSpPr>
            <a:spLocks noGrp="1"/>
          </p:cNvSpPr>
          <p:nvPr>
            <p:ph type="title"/>
          </p:nvPr>
        </p:nvSpPr>
        <p:spPr>
          <a:xfrm>
            <a:off x="220248" y="113843"/>
            <a:ext cx="9198000" cy="432000"/>
          </a:xfrm>
        </p:spPr>
        <p:txBody>
          <a:bodyPr/>
          <a:lstStyle/>
          <a:p>
            <a:r>
              <a:rPr lang="en-US" dirty="0"/>
              <a:t>PART I</a:t>
            </a:r>
            <a:endParaRPr lang="en-ID" dirty="0"/>
          </a:p>
        </p:txBody>
      </p:sp>
      <p:sp>
        <p:nvSpPr>
          <p:cNvPr id="3" name="Text Placeholder 2">
            <a:extLst>
              <a:ext uri="{FF2B5EF4-FFF2-40B4-BE49-F238E27FC236}">
                <a16:creationId xmlns:a16="http://schemas.microsoft.com/office/drawing/2014/main" id="{52844A06-FDDD-46DA-9281-FCF596F60673}"/>
              </a:ext>
            </a:extLst>
          </p:cNvPr>
          <p:cNvSpPr>
            <a:spLocks noGrp="1"/>
          </p:cNvSpPr>
          <p:nvPr>
            <p:ph type="body" sz="quarter" idx="32"/>
          </p:nvPr>
        </p:nvSpPr>
        <p:spPr>
          <a:xfrm>
            <a:off x="220048" y="689843"/>
            <a:ext cx="9198000" cy="360000"/>
          </a:xfrm>
        </p:spPr>
        <p:txBody>
          <a:bodyPr/>
          <a:lstStyle/>
          <a:p>
            <a:r>
              <a:rPr lang="en-US" dirty="0"/>
              <a:t>IMPORT DATA AND DISPLAYS EXISTING DATA FRAME (data.csv) INFO</a:t>
            </a:r>
            <a:endParaRPr lang="en-ID" dirty="0"/>
          </a:p>
        </p:txBody>
      </p:sp>
      <p:sp>
        <p:nvSpPr>
          <p:cNvPr id="4" name="Content Placeholder 3">
            <a:extLst>
              <a:ext uri="{FF2B5EF4-FFF2-40B4-BE49-F238E27FC236}">
                <a16:creationId xmlns:a16="http://schemas.microsoft.com/office/drawing/2014/main" id="{7461E90F-3308-44E7-AD24-91E34BBC00B3}"/>
              </a:ext>
            </a:extLst>
          </p:cNvPr>
          <p:cNvSpPr>
            <a:spLocks noGrp="1"/>
          </p:cNvSpPr>
          <p:nvPr>
            <p:ph idx="1"/>
          </p:nvPr>
        </p:nvSpPr>
        <p:spPr>
          <a:xfrm>
            <a:off x="220247" y="1116843"/>
            <a:ext cx="3485483" cy="251157"/>
          </a:xfrm>
        </p:spPr>
        <p:txBody>
          <a:bodyPr/>
          <a:lstStyle/>
          <a:p>
            <a:pPr marL="0" indent="0">
              <a:buNone/>
            </a:pPr>
            <a:r>
              <a:rPr lang="en-US" b="1" dirty="0"/>
              <a:t>Displays Existing Data Frame Info</a:t>
            </a:r>
          </a:p>
        </p:txBody>
      </p:sp>
      <p:sp>
        <p:nvSpPr>
          <p:cNvPr id="7" name="Slide Number Placeholder 6">
            <a:extLst>
              <a:ext uri="{FF2B5EF4-FFF2-40B4-BE49-F238E27FC236}">
                <a16:creationId xmlns:a16="http://schemas.microsoft.com/office/drawing/2014/main" id="{7017D41F-4FA5-420D-9F55-62211CADD640}"/>
              </a:ext>
            </a:extLst>
          </p:cNvPr>
          <p:cNvSpPr>
            <a:spLocks noGrp="1"/>
          </p:cNvSpPr>
          <p:nvPr>
            <p:ph type="sldNum" sz="quarter" idx="15"/>
          </p:nvPr>
        </p:nvSpPr>
        <p:spPr/>
        <p:txBody>
          <a:bodyPr/>
          <a:lstStyle/>
          <a:p>
            <a:fld id="{19B51A1E-902D-48AF-9020-955120F399B6}" type="slidenum">
              <a:rPr lang="en-US" noProof="0" smtClean="0"/>
              <a:pPr/>
              <a:t>10</a:t>
            </a:fld>
            <a:endParaRPr lang="en-US" noProof="0" dirty="0"/>
          </a:p>
        </p:txBody>
      </p:sp>
      <p:pic>
        <p:nvPicPr>
          <p:cNvPr id="29" name="Picture 28">
            <a:extLst>
              <a:ext uri="{FF2B5EF4-FFF2-40B4-BE49-F238E27FC236}">
                <a16:creationId xmlns:a16="http://schemas.microsoft.com/office/drawing/2014/main" id="{CAD6CA17-BD24-45BB-91A3-DC732AC7D409}"/>
              </a:ext>
            </a:extLst>
          </p:cNvPr>
          <p:cNvPicPr>
            <a:picLocks noChangeAspect="1"/>
          </p:cNvPicPr>
          <p:nvPr/>
        </p:nvPicPr>
        <p:blipFill>
          <a:blip r:embed="rId2"/>
          <a:stretch>
            <a:fillRect/>
          </a:stretch>
        </p:blipFill>
        <p:spPr>
          <a:xfrm>
            <a:off x="220048" y="5094843"/>
            <a:ext cx="6883754" cy="1581231"/>
          </a:xfrm>
          <a:prstGeom prst="rect">
            <a:avLst/>
          </a:prstGeom>
          <a:ln w="38100" cap="sq" cmpd="thickThin">
            <a:solidFill>
              <a:schemeClr val="accent3">
                <a:lumMod val="75000"/>
              </a:schemeClr>
            </a:solidFill>
            <a:prstDash val="solid"/>
            <a:miter lim="800000"/>
          </a:ln>
          <a:effectLst>
            <a:innerShdw blurRad="76200">
              <a:srgbClr val="000000"/>
            </a:innerShdw>
          </a:effectLst>
        </p:spPr>
      </p:pic>
      <p:pic>
        <p:nvPicPr>
          <p:cNvPr id="31" name="Picture 30">
            <a:extLst>
              <a:ext uri="{FF2B5EF4-FFF2-40B4-BE49-F238E27FC236}">
                <a16:creationId xmlns:a16="http://schemas.microsoft.com/office/drawing/2014/main" id="{691A8AD4-1C66-4F25-A5ED-3C1A4AA57BDD}"/>
              </a:ext>
            </a:extLst>
          </p:cNvPr>
          <p:cNvPicPr>
            <a:picLocks noChangeAspect="1"/>
          </p:cNvPicPr>
          <p:nvPr/>
        </p:nvPicPr>
        <p:blipFill>
          <a:blip r:embed="rId3"/>
          <a:stretch>
            <a:fillRect/>
          </a:stretch>
        </p:blipFill>
        <p:spPr>
          <a:xfrm>
            <a:off x="3858475" y="1901092"/>
            <a:ext cx="2157670" cy="2880000"/>
          </a:xfrm>
          <a:prstGeom prst="rect">
            <a:avLst/>
          </a:prstGeom>
          <a:ln w="38100" cap="sq" cmpd="thickThin">
            <a:solidFill>
              <a:schemeClr val="accent3">
                <a:lumMod val="75000"/>
              </a:schemeClr>
            </a:solidFill>
            <a:prstDash val="solid"/>
            <a:miter lim="800000"/>
          </a:ln>
          <a:effectLst>
            <a:innerShdw blurRad="76200">
              <a:srgbClr val="000000"/>
            </a:innerShdw>
          </a:effectLst>
        </p:spPr>
      </p:pic>
      <p:pic>
        <p:nvPicPr>
          <p:cNvPr id="33" name="Picture 32">
            <a:extLst>
              <a:ext uri="{FF2B5EF4-FFF2-40B4-BE49-F238E27FC236}">
                <a16:creationId xmlns:a16="http://schemas.microsoft.com/office/drawing/2014/main" id="{3C59DB75-9C08-4DF3-AF44-D614D22CC15D}"/>
              </a:ext>
            </a:extLst>
          </p:cNvPr>
          <p:cNvPicPr>
            <a:picLocks noChangeAspect="1"/>
          </p:cNvPicPr>
          <p:nvPr/>
        </p:nvPicPr>
        <p:blipFill>
          <a:blip r:embed="rId4"/>
          <a:stretch>
            <a:fillRect/>
          </a:stretch>
        </p:blipFill>
        <p:spPr>
          <a:xfrm>
            <a:off x="220048" y="1901092"/>
            <a:ext cx="2033367" cy="2880000"/>
          </a:xfrm>
          <a:prstGeom prst="rect">
            <a:avLst/>
          </a:prstGeom>
          <a:ln w="38100" cap="sq" cmpd="thickThin">
            <a:solidFill>
              <a:schemeClr val="accent3">
                <a:lumMod val="75000"/>
              </a:schemeClr>
            </a:solidFill>
            <a:prstDash val="solid"/>
            <a:miter lim="800000"/>
          </a:ln>
          <a:effectLst>
            <a:innerShdw blurRad="76200">
              <a:srgbClr val="000000"/>
            </a:innerShdw>
          </a:effectLst>
        </p:spPr>
      </p:pic>
      <p:sp>
        <p:nvSpPr>
          <p:cNvPr id="34" name="Content Placeholder 3">
            <a:extLst>
              <a:ext uri="{FF2B5EF4-FFF2-40B4-BE49-F238E27FC236}">
                <a16:creationId xmlns:a16="http://schemas.microsoft.com/office/drawing/2014/main" id="{B92DFBF9-46F4-4ED1-845B-ED5FEA984CCA}"/>
              </a:ext>
            </a:extLst>
          </p:cNvPr>
          <p:cNvSpPr txBox="1">
            <a:spLocks/>
          </p:cNvSpPr>
          <p:nvPr/>
        </p:nvSpPr>
        <p:spPr>
          <a:xfrm>
            <a:off x="2417046" y="2088873"/>
            <a:ext cx="1288684" cy="114254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df.info </a:t>
            </a:r>
            <a:r>
              <a:rPr lang="en-US" sz="1600" dirty="0"/>
              <a:t>is used to find out the column name, data type of each column in the data frame</a:t>
            </a:r>
          </a:p>
        </p:txBody>
      </p:sp>
      <p:sp>
        <p:nvSpPr>
          <p:cNvPr id="36" name="Content Placeholder 3">
            <a:extLst>
              <a:ext uri="{FF2B5EF4-FFF2-40B4-BE49-F238E27FC236}">
                <a16:creationId xmlns:a16="http://schemas.microsoft.com/office/drawing/2014/main" id="{49B584B4-7103-4AB7-82E3-37ADA034ADDC}"/>
              </a:ext>
            </a:extLst>
          </p:cNvPr>
          <p:cNvSpPr txBox="1">
            <a:spLocks/>
          </p:cNvSpPr>
          <p:nvPr/>
        </p:nvSpPr>
        <p:spPr>
          <a:xfrm>
            <a:off x="6200778" y="2088873"/>
            <a:ext cx="1297305" cy="114254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t>df.isna</a:t>
            </a:r>
            <a:r>
              <a:rPr lang="en-US" sz="1600" b="1" dirty="0"/>
              <a:t>().sum() </a:t>
            </a:r>
            <a:r>
              <a:rPr lang="en-US" sz="1600" dirty="0"/>
              <a:t>is used to find out the numbers of null value from each column in the data frame.</a:t>
            </a:r>
          </a:p>
        </p:txBody>
      </p:sp>
      <p:sp>
        <p:nvSpPr>
          <p:cNvPr id="37" name="Content Placeholder 3">
            <a:extLst>
              <a:ext uri="{FF2B5EF4-FFF2-40B4-BE49-F238E27FC236}">
                <a16:creationId xmlns:a16="http://schemas.microsoft.com/office/drawing/2014/main" id="{0FAD6C6D-0181-414D-BD19-A9E983390C59}"/>
              </a:ext>
            </a:extLst>
          </p:cNvPr>
          <p:cNvSpPr txBox="1">
            <a:spLocks/>
          </p:cNvSpPr>
          <p:nvPr/>
        </p:nvSpPr>
        <p:spPr>
          <a:xfrm>
            <a:off x="7242284" y="5830476"/>
            <a:ext cx="2033368" cy="114254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t>df.shape</a:t>
            </a:r>
            <a:r>
              <a:rPr lang="en-US" sz="1600" b="1" dirty="0"/>
              <a:t> </a:t>
            </a:r>
            <a:r>
              <a:rPr lang="en-US" sz="1600" dirty="0"/>
              <a:t>is used to find out the number of columns and number of rows in the data frame.</a:t>
            </a:r>
          </a:p>
        </p:txBody>
      </p:sp>
      <p:pic>
        <p:nvPicPr>
          <p:cNvPr id="5" name="Picture 4">
            <a:extLst>
              <a:ext uri="{FF2B5EF4-FFF2-40B4-BE49-F238E27FC236}">
                <a16:creationId xmlns:a16="http://schemas.microsoft.com/office/drawing/2014/main" id="{2DCC325E-D79F-4F19-819C-68B5B7FF09DA}"/>
              </a:ext>
            </a:extLst>
          </p:cNvPr>
          <p:cNvPicPr>
            <a:picLocks noChangeAspect="1"/>
          </p:cNvPicPr>
          <p:nvPr/>
        </p:nvPicPr>
        <p:blipFill>
          <a:blip r:embed="rId5"/>
          <a:stretch>
            <a:fillRect/>
          </a:stretch>
        </p:blipFill>
        <p:spPr>
          <a:xfrm>
            <a:off x="7719614" y="1116843"/>
            <a:ext cx="1800000" cy="2331383"/>
          </a:xfrm>
          <a:prstGeom prst="rect">
            <a:avLst/>
          </a:prstGeom>
          <a:ln w="38100" cap="sq" cmpd="thickThin">
            <a:solidFill>
              <a:schemeClr val="accent3">
                <a:lumMod val="75000"/>
              </a:schemeClr>
            </a:solidFill>
            <a:prstDash val="solid"/>
            <a:miter lim="800000"/>
          </a:ln>
          <a:effectLst>
            <a:innerShdw blurRad="76200">
              <a:srgbClr val="000000"/>
            </a:innerShdw>
          </a:effectLst>
        </p:spPr>
      </p:pic>
      <p:sp>
        <p:nvSpPr>
          <p:cNvPr id="13" name="Content Placeholder 3">
            <a:extLst>
              <a:ext uri="{FF2B5EF4-FFF2-40B4-BE49-F238E27FC236}">
                <a16:creationId xmlns:a16="http://schemas.microsoft.com/office/drawing/2014/main" id="{614161B3-45E1-42C5-81B0-0ADCADC3714B}"/>
              </a:ext>
            </a:extLst>
          </p:cNvPr>
          <p:cNvSpPr txBox="1">
            <a:spLocks/>
          </p:cNvSpPr>
          <p:nvPr/>
        </p:nvSpPr>
        <p:spPr>
          <a:xfrm>
            <a:off x="7719614" y="3515417"/>
            <a:ext cx="1941923" cy="1142548"/>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t>df.duplicated</a:t>
            </a:r>
            <a:r>
              <a:rPr lang="en-US" sz="1600" b="1" dirty="0"/>
              <a:t>().sum() </a:t>
            </a:r>
            <a:r>
              <a:rPr lang="en-US" sz="1600" dirty="0"/>
              <a:t>is used to find out the numbers of duplicate value from each column in the data frame. I drop the duplicates data.</a:t>
            </a:r>
          </a:p>
        </p:txBody>
      </p:sp>
    </p:spTree>
    <p:extLst>
      <p:ext uri="{BB962C8B-B14F-4D97-AF65-F5344CB8AC3E}">
        <p14:creationId xmlns:p14="http://schemas.microsoft.com/office/powerpoint/2010/main" val="374421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93EA-257F-4919-9F8F-55F5DD326184}"/>
              </a:ext>
            </a:extLst>
          </p:cNvPr>
          <p:cNvSpPr>
            <a:spLocks noGrp="1"/>
          </p:cNvSpPr>
          <p:nvPr>
            <p:ph type="title"/>
          </p:nvPr>
        </p:nvSpPr>
        <p:spPr/>
        <p:txBody>
          <a:bodyPr/>
          <a:lstStyle/>
          <a:p>
            <a:r>
              <a:rPr lang="en-US" dirty="0"/>
              <a:t>PART I</a:t>
            </a:r>
            <a:endParaRPr lang="en-ID" dirty="0"/>
          </a:p>
        </p:txBody>
      </p:sp>
      <p:sp>
        <p:nvSpPr>
          <p:cNvPr id="3" name="Text Placeholder 2">
            <a:extLst>
              <a:ext uri="{FF2B5EF4-FFF2-40B4-BE49-F238E27FC236}">
                <a16:creationId xmlns:a16="http://schemas.microsoft.com/office/drawing/2014/main" id="{52844A06-FDDD-46DA-9281-FCF596F60673}"/>
              </a:ext>
            </a:extLst>
          </p:cNvPr>
          <p:cNvSpPr>
            <a:spLocks noGrp="1"/>
          </p:cNvSpPr>
          <p:nvPr>
            <p:ph type="body" sz="quarter" idx="32"/>
          </p:nvPr>
        </p:nvSpPr>
        <p:spPr/>
        <p:txBody>
          <a:bodyPr/>
          <a:lstStyle/>
          <a:p>
            <a:r>
              <a:rPr lang="en-US" dirty="0"/>
              <a:t>IMPORT DATA AND DISPLAYS EXISTING DATA FRAME (newkamus_alay.csv) INFO</a:t>
            </a:r>
            <a:endParaRPr lang="en-ID" dirty="0"/>
          </a:p>
        </p:txBody>
      </p:sp>
      <p:sp>
        <p:nvSpPr>
          <p:cNvPr id="4" name="Content Placeholder 3">
            <a:extLst>
              <a:ext uri="{FF2B5EF4-FFF2-40B4-BE49-F238E27FC236}">
                <a16:creationId xmlns:a16="http://schemas.microsoft.com/office/drawing/2014/main" id="{7461E90F-3308-44E7-AD24-91E34BBC00B3}"/>
              </a:ext>
            </a:extLst>
          </p:cNvPr>
          <p:cNvSpPr>
            <a:spLocks noGrp="1"/>
          </p:cNvSpPr>
          <p:nvPr>
            <p:ph idx="1"/>
          </p:nvPr>
        </p:nvSpPr>
        <p:spPr>
          <a:xfrm>
            <a:off x="431999" y="1435000"/>
            <a:ext cx="3485483" cy="251157"/>
          </a:xfrm>
        </p:spPr>
        <p:txBody>
          <a:bodyPr/>
          <a:lstStyle/>
          <a:p>
            <a:pPr marL="0" indent="0">
              <a:buNone/>
            </a:pPr>
            <a:r>
              <a:rPr lang="en-US" b="1" dirty="0"/>
              <a:t>Displays Existing Data Frame Info</a:t>
            </a:r>
          </a:p>
        </p:txBody>
      </p:sp>
      <p:sp>
        <p:nvSpPr>
          <p:cNvPr id="7" name="Slide Number Placeholder 6">
            <a:extLst>
              <a:ext uri="{FF2B5EF4-FFF2-40B4-BE49-F238E27FC236}">
                <a16:creationId xmlns:a16="http://schemas.microsoft.com/office/drawing/2014/main" id="{7017D41F-4FA5-420D-9F55-62211CADD640}"/>
              </a:ext>
            </a:extLst>
          </p:cNvPr>
          <p:cNvSpPr>
            <a:spLocks noGrp="1"/>
          </p:cNvSpPr>
          <p:nvPr>
            <p:ph type="sldNum" sz="quarter" idx="15"/>
          </p:nvPr>
        </p:nvSpPr>
        <p:spPr/>
        <p:txBody>
          <a:bodyPr/>
          <a:lstStyle/>
          <a:p>
            <a:fld id="{19B51A1E-902D-48AF-9020-955120F399B6}" type="slidenum">
              <a:rPr lang="en-US" noProof="0" smtClean="0"/>
              <a:pPr/>
              <a:t>11</a:t>
            </a:fld>
            <a:endParaRPr lang="en-US" noProof="0" dirty="0"/>
          </a:p>
        </p:txBody>
      </p:sp>
      <p:pic>
        <p:nvPicPr>
          <p:cNvPr id="29" name="Picture 28">
            <a:extLst>
              <a:ext uri="{FF2B5EF4-FFF2-40B4-BE49-F238E27FC236}">
                <a16:creationId xmlns:a16="http://schemas.microsoft.com/office/drawing/2014/main" id="{CAD6CA17-BD24-45BB-91A3-DC732AC7D409}"/>
              </a:ext>
            </a:extLst>
          </p:cNvPr>
          <p:cNvPicPr>
            <a:picLocks noChangeAspect="1"/>
          </p:cNvPicPr>
          <p:nvPr/>
        </p:nvPicPr>
        <p:blipFill>
          <a:blip r:embed="rId2"/>
          <a:stretch>
            <a:fillRect/>
          </a:stretch>
        </p:blipFill>
        <p:spPr>
          <a:xfrm>
            <a:off x="330465" y="2296166"/>
            <a:ext cx="6016549" cy="3768224"/>
          </a:xfrm>
          <a:prstGeom prst="rect">
            <a:avLst/>
          </a:prstGeom>
          <a:ln w="38100" cap="sq" cmpd="thickThin">
            <a:solidFill>
              <a:schemeClr val="accent3">
                <a:lumMod val="75000"/>
              </a:schemeClr>
            </a:solidFill>
            <a:prstDash val="solid"/>
            <a:miter lim="800000"/>
          </a:ln>
          <a:effectLst>
            <a:innerShdw blurRad="76200">
              <a:srgbClr val="000000"/>
            </a:innerShdw>
          </a:effectLst>
        </p:spPr>
      </p:pic>
      <p:pic>
        <p:nvPicPr>
          <p:cNvPr id="33" name="Picture 32">
            <a:extLst>
              <a:ext uri="{FF2B5EF4-FFF2-40B4-BE49-F238E27FC236}">
                <a16:creationId xmlns:a16="http://schemas.microsoft.com/office/drawing/2014/main" id="{3C59DB75-9C08-4DF3-AF44-D614D22CC15D}"/>
              </a:ext>
            </a:extLst>
          </p:cNvPr>
          <p:cNvPicPr>
            <a:picLocks noChangeAspect="1"/>
          </p:cNvPicPr>
          <p:nvPr/>
        </p:nvPicPr>
        <p:blipFill>
          <a:blip r:embed="rId3"/>
          <a:stretch>
            <a:fillRect/>
          </a:stretch>
        </p:blipFill>
        <p:spPr>
          <a:xfrm>
            <a:off x="6884749" y="4338000"/>
            <a:ext cx="4089441" cy="2160000"/>
          </a:xfrm>
          <a:prstGeom prst="rect">
            <a:avLst/>
          </a:prstGeom>
          <a:ln w="38100" cap="sq" cmpd="thickThin">
            <a:solidFill>
              <a:schemeClr val="accent3">
                <a:lumMod val="75000"/>
              </a:schemeClr>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AD0B5141-86F7-4042-9669-6A4B65CC96B4}"/>
              </a:ext>
            </a:extLst>
          </p:cNvPr>
          <p:cNvPicPr>
            <a:picLocks noChangeAspect="1"/>
          </p:cNvPicPr>
          <p:nvPr/>
        </p:nvPicPr>
        <p:blipFill>
          <a:blip r:embed="rId4"/>
          <a:stretch>
            <a:fillRect/>
          </a:stretch>
        </p:blipFill>
        <p:spPr>
          <a:xfrm>
            <a:off x="6956137" y="1862555"/>
            <a:ext cx="3946667" cy="2160000"/>
          </a:xfrm>
          <a:prstGeom prst="rect">
            <a:avLst/>
          </a:prstGeom>
          <a:ln w="38100"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259896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93EA-257F-4919-9F8F-55F5DD326184}"/>
              </a:ext>
            </a:extLst>
          </p:cNvPr>
          <p:cNvSpPr>
            <a:spLocks noGrp="1"/>
          </p:cNvSpPr>
          <p:nvPr>
            <p:ph type="title"/>
          </p:nvPr>
        </p:nvSpPr>
        <p:spPr/>
        <p:txBody>
          <a:bodyPr/>
          <a:lstStyle/>
          <a:p>
            <a:r>
              <a:rPr lang="en-US" dirty="0"/>
              <a:t>PART I</a:t>
            </a:r>
            <a:endParaRPr lang="en-ID" dirty="0"/>
          </a:p>
        </p:txBody>
      </p:sp>
      <p:sp>
        <p:nvSpPr>
          <p:cNvPr id="3" name="Text Placeholder 2">
            <a:extLst>
              <a:ext uri="{FF2B5EF4-FFF2-40B4-BE49-F238E27FC236}">
                <a16:creationId xmlns:a16="http://schemas.microsoft.com/office/drawing/2014/main" id="{52844A06-FDDD-46DA-9281-FCF596F60673}"/>
              </a:ext>
            </a:extLst>
          </p:cNvPr>
          <p:cNvSpPr>
            <a:spLocks noGrp="1"/>
          </p:cNvSpPr>
          <p:nvPr>
            <p:ph type="body" sz="quarter" idx="32"/>
          </p:nvPr>
        </p:nvSpPr>
        <p:spPr/>
        <p:txBody>
          <a:bodyPr/>
          <a:lstStyle/>
          <a:p>
            <a:r>
              <a:rPr lang="en-US" dirty="0"/>
              <a:t>IMPORT DATA AND DISPLAYS EXISTING DATA FRAME (abusive.csv) INFO</a:t>
            </a:r>
            <a:endParaRPr lang="en-ID" dirty="0"/>
          </a:p>
        </p:txBody>
      </p:sp>
      <p:sp>
        <p:nvSpPr>
          <p:cNvPr id="4" name="Content Placeholder 3">
            <a:extLst>
              <a:ext uri="{FF2B5EF4-FFF2-40B4-BE49-F238E27FC236}">
                <a16:creationId xmlns:a16="http://schemas.microsoft.com/office/drawing/2014/main" id="{7461E90F-3308-44E7-AD24-91E34BBC00B3}"/>
              </a:ext>
            </a:extLst>
          </p:cNvPr>
          <p:cNvSpPr>
            <a:spLocks noGrp="1"/>
          </p:cNvSpPr>
          <p:nvPr>
            <p:ph idx="1"/>
          </p:nvPr>
        </p:nvSpPr>
        <p:spPr>
          <a:xfrm>
            <a:off x="431999" y="1435000"/>
            <a:ext cx="3485483" cy="251157"/>
          </a:xfrm>
        </p:spPr>
        <p:txBody>
          <a:bodyPr/>
          <a:lstStyle/>
          <a:p>
            <a:pPr marL="0" indent="0">
              <a:buNone/>
            </a:pPr>
            <a:r>
              <a:rPr lang="en-US" b="1" dirty="0"/>
              <a:t>Displays Existing Data Frame Info</a:t>
            </a:r>
          </a:p>
        </p:txBody>
      </p:sp>
      <p:sp>
        <p:nvSpPr>
          <p:cNvPr id="7" name="Slide Number Placeholder 6">
            <a:extLst>
              <a:ext uri="{FF2B5EF4-FFF2-40B4-BE49-F238E27FC236}">
                <a16:creationId xmlns:a16="http://schemas.microsoft.com/office/drawing/2014/main" id="{7017D41F-4FA5-420D-9F55-62211CADD640}"/>
              </a:ext>
            </a:extLst>
          </p:cNvPr>
          <p:cNvSpPr>
            <a:spLocks noGrp="1"/>
          </p:cNvSpPr>
          <p:nvPr>
            <p:ph type="sldNum" sz="quarter" idx="15"/>
          </p:nvPr>
        </p:nvSpPr>
        <p:spPr/>
        <p:txBody>
          <a:bodyPr/>
          <a:lstStyle/>
          <a:p>
            <a:fld id="{19B51A1E-902D-48AF-9020-955120F399B6}" type="slidenum">
              <a:rPr lang="en-US" noProof="0" smtClean="0"/>
              <a:pPr/>
              <a:t>12</a:t>
            </a:fld>
            <a:endParaRPr lang="en-US" noProof="0" dirty="0"/>
          </a:p>
        </p:txBody>
      </p:sp>
      <p:pic>
        <p:nvPicPr>
          <p:cNvPr id="5" name="Picture 4">
            <a:extLst>
              <a:ext uri="{FF2B5EF4-FFF2-40B4-BE49-F238E27FC236}">
                <a16:creationId xmlns:a16="http://schemas.microsoft.com/office/drawing/2014/main" id="{AA0E0D71-0B51-4854-9E39-BDB646DDA8E5}"/>
              </a:ext>
            </a:extLst>
          </p:cNvPr>
          <p:cNvPicPr>
            <a:picLocks noChangeAspect="1"/>
          </p:cNvPicPr>
          <p:nvPr/>
        </p:nvPicPr>
        <p:blipFill>
          <a:blip r:embed="rId2"/>
          <a:stretch>
            <a:fillRect/>
          </a:stretch>
        </p:blipFill>
        <p:spPr>
          <a:xfrm>
            <a:off x="1471329" y="1946832"/>
            <a:ext cx="3283119" cy="4311872"/>
          </a:xfrm>
          <a:prstGeom prst="rect">
            <a:avLst/>
          </a:prstGeom>
          <a:ln w="38100" cap="sq" cmpd="thickThin">
            <a:solidFill>
              <a:schemeClr val="accent3">
                <a:lumMod val="75000"/>
              </a:schemeClr>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2671842-8978-4D21-B1AC-E2FBC33979C9}"/>
              </a:ext>
            </a:extLst>
          </p:cNvPr>
          <p:cNvPicPr>
            <a:picLocks noChangeAspect="1"/>
          </p:cNvPicPr>
          <p:nvPr/>
        </p:nvPicPr>
        <p:blipFill>
          <a:blip r:embed="rId3"/>
          <a:stretch>
            <a:fillRect/>
          </a:stretch>
        </p:blipFill>
        <p:spPr>
          <a:xfrm>
            <a:off x="5659019" y="1936497"/>
            <a:ext cx="2326129" cy="4312800"/>
          </a:xfrm>
          <a:prstGeom prst="rect">
            <a:avLst/>
          </a:prstGeom>
          <a:ln w="38100"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19411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2590129"/>
            <a:ext cx="6798250" cy="1674470"/>
          </a:xfrm>
        </p:spPr>
        <p:txBody>
          <a:bodyPr/>
          <a:lstStyle/>
          <a:p>
            <a:r>
              <a:rPr lang="en-US" dirty="0"/>
              <a:t>Part II</a:t>
            </a:r>
            <a:br>
              <a:rPr lang="en-US" dirty="0"/>
            </a:br>
            <a:br>
              <a:rPr lang="en-US" dirty="0"/>
            </a:br>
            <a:r>
              <a:rPr lang="en-US" dirty="0"/>
              <a:t>data preprocessing</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13</a:t>
            </a:fld>
            <a:endParaRPr lang="en-US" dirty="0"/>
          </a:p>
        </p:txBody>
      </p:sp>
      <p:sp>
        <p:nvSpPr>
          <p:cNvPr id="6" name="Subtitle 3">
            <a:extLst>
              <a:ext uri="{FF2B5EF4-FFF2-40B4-BE49-F238E27FC236}">
                <a16:creationId xmlns:a16="http://schemas.microsoft.com/office/drawing/2014/main" id="{D7A60945-D9BA-45DD-BD65-B712953CB3E8}"/>
              </a:ext>
            </a:extLst>
          </p:cNvPr>
          <p:cNvSpPr>
            <a:spLocks noGrp="1"/>
          </p:cNvSpPr>
          <p:nvPr>
            <p:ph type="subTitle" idx="1"/>
          </p:nvPr>
        </p:nvSpPr>
        <p:spPr>
          <a:xfrm>
            <a:off x="7611011" y="4264599"/>
            <a:ext cx="4276914" cy="1589220"/>
          </a:xfrm>
          <a:solidFill>
            <a:schemeClr val="tx1"/>
          </a:solidFill>
        </p:spPr>
        <p:txBody>
          <a:bodyPr/>
          <a:lstStyle/>
          <a:p>
            <a:r>
              <a:rPr lang="en-US" dirty="0">
                <a:solidFill>
                  <a:schemeClr val="bg1"/>
                </a:solidFill>
              </a:rPr>
              <a:t>Data Cleansing</a:t>
            </a:r>
          </a:p>
          <a:p>
            <a:r>
              <a:rPr lang="en-US" dirty="0">
                <a:solidFill>
                  <a:schemeClr val="bg1"/>
                </a:solidFill>
              </a:rPr>
              <a:t>Replacing ‘Alay’ Words With Normal Words</a:t>
            </a:r>
          </a:p>
          <a:p>
            <a:r>
              <a:rPr lang="en-US" dirty="0">
                <a:solidFill>
                  <a:schemeClr val="bg1"/>
                </a:solidFill>
              </a:rPr>
              <a:t>Tokenization</a:t>
            </a:r>
          </a:p>
          <a:p>
            <a:r>
              <a:rPr lang="en-US" dirty="0">
                <a:solidFill>
                  <a:schemeClr val="bg1"/>
                </a:solidFill>
              </a:rPr>
              <a:t>Remove </a:t>
            </a:r>
            <a:r>
              <a:rPr lang="en-US" dirty="0" err="1">
                <a:solidFill>
                  <a:schemeClr val="bg1"/>
                </a:solidFill>
              </a:rPr>
              <a:t>Stopwords</a:t>
            </a:r>
            <a:endParaRPr lang="en-US" dirty="0">
              <a:solidFill>
                <a:schemeClr val="bg1"/>
              </a:solidFill>
            </a:endParaRPr>
          </a:p>
        </p:txBody>
      </p:sp>
    </p:spTree>
    <p:extLst>
      <p:ext uri="{BB962C8B-B14F-4D97-AF65-F5344CB8AC3E}">
        <p14:creationId xmlns:p14="http://schemas.microsoft.com/office/powerpoint/2010/main" val="413279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25641" y="637974"/>
            <a:ext cx="9200632" cy="432000"/>
          </a:xfrm>
        </p:spPr>
        <p:txBody>
          <a:bodyPr/>
          <a:lstStyle/>
          <a:p>
            <a:r>
              <a:rPr lang="en-US" dirty="0"/>
              <a:t>DEFINITION OF DATA PREPROCESSING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651450" y="1167286"/>
            <a:ext cx="7174823" cy="727550"/>
          </a:xfrm>
        </p:spPr>
        <p:txBody>
          <a:bodyPr/>
          <a:lstStyle/>
          <a:p>
            <a:r>
              <a:rPr lang="en-US" sz="2000" i="0" dirty="0"/>
              <a:t>Data preprocessing is a technique used to convert raw data into data that is suitable for needs that can be useful and efficient for analysis, so that business decisions become more precise.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651450" y="2531726"/>
            <a:ext cx="7328827" cy="3659190"/>
          </a:xfrm>
        </p:spPr>
        <p:txBody>
          <a:bodyPr/>
          <a:lstStyle/>
          <a:p>
            <a:pPr marL="0" indent="0" algn="just">
              <a:buNone/>
            </a:pPr>
            <a:r>
              <a:rPr lang="en-US" sz="2400" dirty="0"/>
              <a:t>What is included in the data preprocessing process on this research?</a:t>
            </a:r>
          </a:p>
          <a:p>
            <a:pPr marL="0" indent="0" algn="just">
              <a:buNone/>
            </a:pPr>
            <a:r>
              <a:rPr lang="en-US" dirty="0"/>
              <a:t>At this stage, I will only do data cleaning</a:t>
            </a:r>
          </a:p>
          <a:p>
            <a:pPr algn="just"/>
            <a:r>
              <a:rPr lang="en-US" dirty="0"/>
              <a:t>Using Pandas, </a:t>
            </a:r>
            <a:r>
              <a:rPr lang="en-US" dirty="0" err="1"/>
              <a:t>RegEx</a:t>
            </a:r>
            <a:r>
              <a:rPr lang="en-US" dirty="0"/>
              <a:t> to clean the data</a:t>
            </a:r>
          </a:p>
          <a:p>
            <a:pPr algn="just"/>
            <a:r>
              <a:rPr lang="en-US" dirty="0"/>
              <a:t>Using NLTK library to remove </a:t>
            </a:r>
            <a:r>
              <a:rPr lang="en-US" dirty="0" err="1"/>
              <a:t>stopwords</a:t>
            </a:r>
            <a:endParaRPr lang="en-US" dirty="0"/>
          </a:p>
          <a:p>
            <a:pPr algn="just"/>
            <a:r>
              <a:rPr lang="en-US" dirty="0"/>
              <a:t>Replace the word contained in the “Twee”' column of the data frame (df) with the word contained in the “</a:t>
            </a:r>
            <a:r>
              <a:rPr lang="en-US" dirty="0" err="1"/>
              <a:t>anak</a:t>
            </a:r>
            <a:r>
              <a:rPr lang="en-US" dirty="0"/>
              <a:t> </a:t>
            </a:r>
            <a:r>
              <a:rPr lang="en-US" dirty="0" err="1"/>
              <a:t>jakarta</a:t>
            </a:r>
            <a:r>
              <a:rPr lang="en-US" dirty="0"/>
              <a:t> </a:t>
            </a:r>
            <a:r>
              <a:rPr lang="en-US" dirty="0" err="1"/>
              <a:t>asyik</a:t>
            </a:r>
            <a:r>
              <a:rPr lang="en-US" dirty="0"/>
              <a:t> </a:t>
            </a:r>
            <a:r>
              <a:rPr lang="en-US" dirty="0" err="1"/>
              <a:t>asyik</a:t>
            </a:r>
            <a:r>
              <a:rPr lang="en-US" dirty="0"/>
              <a:t>” column of the data frame ( </a:t>
            </a:r>
            <a:r>
              <a:rPr lang="en-US" dirty="0" err="1"/>
              <a:t>df_dictionary</a:t>
            </a:r>
            <a:r>
              <a:rPr lang="en-US" dirty="0"/>
              <a:t>)</a:t>
            </a:r>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97584"/>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14</a:t>
            </a:fld>
            <a:endParaRPr lang="en-US" dirty="0"/>
          </a:p>
        </p:txBody>
      </p:sp>
      <p:pic>
        <p:nvPicPr>
          <p:cNvPr id="12" name="Picture 11">
            <a:extLst>
              <a:ext uri="{FF2B5EF4-FFF2-40B4-BE49-F238E27FC236}">
                <a16:creationId xmlns:a16="http://schemas.microsoft.com/office/drawing/2014/main" id="{DEEA9938-3708-476B-BB14-7705CC8DB8D8}"/>
              </a:ext>
            </a:extLst>
          </p:cNvPr>
          <p:cNvPicPr>
            <a:picLocks noChangeAspect="1"/>
          </p:cNvPicPr>
          <p:nvPr/>
        </p:nvPicPr>
        <p:blipFill>
          <a:blip r:embed="rId4"/>
          <a:stretch>
            <a:fillRect/>
          </a:stretch>
        </p:blipFill>
        <p:spPr>
          <a:xfrm>
            <a:off x="2651251" y="3600614"/>
            <a:ext cx="7329026" cy="1891052"/>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11309"/>
            <a:ext cx="9198000" cy="360000"/>
          </a:xfrm>
        </p:spPr>
        <p:txBody>
          <a:bodyPr/>
          <a:lstStyle/>
          <a:p>
            <a:r>
              <a:rPr lang="en-US" dirty="0"/>
              <a:t>DATA CLEANING USING REGEX AND PANDAS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15</a:t>
            </a:fld>
            <a:endParaRPr lang="en-US" noProof="0" dirty="0"/>
          </a:p>
        </p:txBody>
      </p:sp>
      <p:pic>
        <p:nvPicPr>
          <p:cNvPr id="13" name="Content Placeholder 12">
            <a:extLst>
              <a:ext uri="{FF2B5EF4-FFF2-40B4-BE49-F238E27FC236}">
                <a16:creationId xmlns:a16="http://schemas.microsoft.com/office/drawing/2014/main" id="{4CC63C29-0E73-4DA3-B11F-D11471401E0C}"/>
              </a:ext>
            </a:extLst>
          </p:cNvPr>
          <p:cNvPicPr>
            <a:picLocks noGrp="1" noChangeAspect="1"/>
          </p:cNvPicPr>
          <p:nvPr>
            <p:ph idx="1"/>
          </p:nvPr>
        </p:nvPicPr>
        <p:blipFill rotWithShape="1">
          <a:blip r:embed="rId2"/>
          <a:srcRect l="5680" t="3029"/>
          <a:stretch/>
        </p:blipFill>
        <p:spPr>
          <a:xfrm>
            <a:off x="234223" y="2801750"/>
            <a:ext cx="4772345" cy="3600000"/>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F43A7B80-6D90-4F9A-9CF3-13DF5BB1583E}"/>
              </a:ext>
            </a:extLst>
          </p:cNvPr>
          <p:cNvPicPr>
            <a:picLocks noChangeAspect="1"/>
          </p:cNvPicPr>
          <p:nvPr/>
        </p:nvPicPr>
        <p:blipFill rotWithShape="1">
          <a:blip r:embed="rId3"/>
          <a:srcRect r="45408"/>
          <a:stretch/>
        </p:blipFill>
        <p:spPr>
          <a:xfrm>
            <a:off x="5324047" y="2801750"/>
            <a:ext cx="2515389" cy="3600000"/>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B68695CE-1F6C-46B5-9876-064BFD6D391D}"/>
              </a:ext>
            </a:extLst>
          </p:cNvPr>
          <p:cNvSpPr txBox="1"/>
          <p:nvPr/>
        </p:nvSpPr>
        <p:spPr>
          <a:xfrm>
            <a:off x="2355700" y="6380222"/>
            <a:ext cx="529389" cy="369332"/>
          </a:xfrm>
          <a:prstGeom prst="rect">
            <a:avLst/>
          </a:prstGeom>
          <a:noFill/>
        </p:spPr>
        <p:txBody>
          <a:bodyPr wrap="square" rtlCol="0">
            <a:spAutoFit/>
          </a:bodyPr>
          <a:lstStyle/>
          <a:p>
            <a:r>
              <a:rPr lang="en-US" dirty="0"/>
              <a:t>(1)</a:t>
            </a:r>
            <a:endParaRPr lang="en-ID" dirty="0"/>
          </a:p>
        </p:txBody>
      </p:sp>
      <p:sp>
        <p:nvSpPr>
          <p:cNvPr id="19" name="TextBox 18">
            <a:extLst>
              <a:ext uri="{FF2B5EF4-FFF2-40B4-BE49-F238E27FC236}">
                <a16:creationId xmlns:a16="http://schemas.microsoft.com/office/drawing/2014/main" id="{6D223859-9622-496F-A979-14C0CAA455B3}"/>
              </a:ext>
            </a:extLst>
          </p:cNvPr>
          <p:cNvSpPr txBox="1"/>
          <p:nvPr/>
        </p:nvSpPr>
        <p:spPr>
          <a:xfrm>
            <a:off x="6317046" y="6380222"/>
            <a:ext cx="529389" cy="369332"/>
          </a:xfrm>
          <a:prstGeom prst="rect">
            <a:avLst/>
          </a:prstGeom>
          <a:noFill/>
        </p:spPr>
        <p:txBody>
          <a:bodyPr wrap="square" rtlCol="0">
            <a:spAutoFit/>
          </a:bodyPr>
          <a:lstStyle/>
          <a:p>
            <a:r>
              <a:rPr lang="en-US" dirty="0"/>
              <a:t>(2)</a:t>
            </a:r>
            <a:endParaRPr lang="en-ID" dirty="0"/>
          </a:p>
        </p:txBody>
      </p:sp>
      <p:sp>
        <p:nvSpPr>
          <p:cNvPr id="20" name="TextBox 19">
            <a:extLst>
              <a:ext uri="{FF2B5EF4-FFF2-40B4-BE49-F238E27FC236}">
                <a16:creationId xmlns:a16="http://schemas.microsoft.com/office/drawing/2014/main" id="{B6CDFA9A-F55A-4213-91F0-050E93579A9D}"/>
              </a:ext>
            </a:extLst>
          </p:cNvPr>
          <p:cNvSpPr txBox="1"/>
          <p:nvPr/>
        </p:nvSpPr>
        <p:spPr>
          <a:xfrm>
            <a:off x="9827018" y="4791676"/>
            <a:ext cx="529389" cy="369332"/>
          </a:xfrm>
          <a:prstGeom prst="rect">
            <a:avLst/>
          </a:prstGeom>
          <a:noFill/>
        </p:spPr>
        <p:txBody>
          <a:bodyPr wrap="square" rtlCol="0">
            <a:spAutoFit/>
          </a:bodyPr>
          <a:lstStyle/>
          <a:p>
            <a:r>
              <a:rPr lang="en-US" dirty="0"/>
              <a:t>(3)</a:t>
            </a:r>
            <a:endParaRPr lang="en-ID" dirty="0"/>
          </a:p>
        </p:txBody>
      </p:sp>
      <p:sp>
        <p:nvSpPr>
          <p:cNvPr id="21" name="Text Placeholder 2">
            <a:extLst>
              <a:ext uri="{FF2B5EF4-FFF2-40B4-BE49-F238E27FC236}">
                <a16:creationId xmlns:a16="http://schemas.microsoft.com/office/drawing/2014/main" id="{2D526515-3B29-454E-ABA6-BA090777F023}"/>
              </a:ext>
            </a:extLst>
          </p:cNvPr>
          <p:cNvSpPr txBox="1">
            <a:spLocks/>
          </p:cNvSpPr>
          <p:nvPr/>
        </p:nvSpPr>
        <p:spPr>
          <a:xfrm>
            <a:off x="234223" y="1162744"/>
            <a:ext cx="9559223" cy="72755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i="0" dirty="0"/>
              <a:t>Pandas</a:t>
            </a:r>
            <a:r>
              <a:rPr lang="en-US" sz="1600" i="0" dirty="0"/>
              <a:t> is an open source library in Python which is often used to process data which includes data cleaning, data manipulation, to performing data analysis.</a:t>
            </a:r>
          </a:p>
          <a:p>
            <a:r>
              <a:rPr lang="en-US" sz="1600" b="1" i="0" dirty="0"/>
              <a:t>Regular Expression </a:t>
            </a:r>
            <a:r>
              <a:rPr lang="en-US" sz="1600" i="0" dirty="0"/>
              <a:t>or known as </a:t>
            </a:r>
            <a:r>
              <a:rPr lang="en-US" sz="1600" b="1" i="0" dirty="0" err="1"/>
              <a:t>RegEx</a:t>
            </a:r>
            <a:r>
              <a:rPr lang="en-US" sz="1600" i="0" dirty="0"/>
              <a:t> is a library that can be used to process text data. With </a:t>
            </a:r>
            <a:r>
              <a:rPr lang="en-US" sz="1600" b="1" i="0" dirty="0" err="1"/>
              <a:t>RegEx</a:t>
            </a:r>
            <a:r>
              <a:rPr lang="en-US" sz="1600" i="0" dirty="0"/>
              <a:t>, we can search, change, separate from a text data. At this stage, I'm using </a:t>
            </a:r>
            <a:r>
              <a:rPr lang="en-US" sz="1600" i="0" dirty="0" err="1"/>
              <a:t>RegEx</a:t>
            </a:r>
            <a:r>
              <a:rPr lang="en-US" sz="1600" i="0" dirty="0"/>
              <a:t> ( </a:t>
            </a:r>
            <a:r>
              <a:rPr lang="en-US" sz="1600" i="0" dirty="0" err="1"/>
              <a:t>re.sub</a:t>
            </a:r>
            <a:r>
              <a:rPr lang="en-US" sz="1600" i="0" dirty="0"/>
              <a:t>() ) and Pandas to do data cleaning.</a:t>
            </a:r>
          </a:p>
        </p:txBody>
      </p:sp>
      <p:sp>
        <p:nvSpPr>
          <p:cNvPr id="23" name="Text Placeholder 2">
            <a:extLst>
              <a:ext uri="{FF2B5EF4-FFF2-40B4-BE49-F238E27FC236}">
                <a16:creationId xmlns:a16="http://schemas.microsoft.com/office/drawing/2014/main" id="{FFCB42DA-EF7F-4C97-936F-C53895BAE8E0}"/>
              </a:ext>
            </a:extLst>
          </p:cNvPr>
          <p:cNvSpPr txBox="1">
            <a:spLocks/>
          </p:cNvSpPr>
          <p:nvPr/>
        </p:nvSpPr>
        <p:spPr>
          <a:xfrm>
            <a:off x="1497000" y="2425933"/>
            <a:ext cx="9198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a:t>Here are my steps in cleaning the data using </a:t>
            </a:r>
            <a:r>
              <a:rPr lang="en-US" b="1" i="0" dirty="0" err="1"/>
              <a:t>RegEx</a:t>
            </a:r>
            <a:r>
              <a:rPr lang="en-US" b="1" i="0" dirty="0"/>
              <a:t> and Pandas:</a:t>
            </a:r>
            <a:endParaRPr lang="en-ID" b="1" i="0" dirty="0"/>
          </a:p>
        </p:txBody>
      </p:sp>
      <p:pic>
        <p:nvPicPr>
          <p:cNvPr id="4" name="Picture 3">
            <a:extLst>
              <a:ext uri="{FF2B5EF4-FFF2-40B4-BE49-F238E27FC236}">
                <a16:creationId xmlns:a16="http://schemas.microsoft.com/office/drawing/2014/main" id="{37795DDC-8A79-4287-B572-7F264F42C6BD}"/>
              </a:ext>
            </a:extLst>
          </p:cNvPr>
          <p:cNvPicPr>
            <a:picLocks noChangeAspect="1"/>
          </p:cNvPicPr>
          <p:nvPr/>
        </p:nvPicPr>
        <p:blipFill>
          <a:blip r:embed="rId4"/>
          <a:stretch>
            <a:fillRect/>
          </a:stretch>
        </p:blipFill>
        <p:spPr>
          <a:xfrm>
            <a:off x="7960046" y="2805184"/>
            <a:ext cx="3960000" cy="1872973"/>
          </a:xfrm>
          <a:prstGeom prst="rect">
            <a:avLst/>
          </a:prstGeom>
          <a:ln w="28575"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292117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49809"/>
            <a:ext cx="9198000" cy="360000"/>
          </a:xfrm>
        </p:spPr>
        <p:txBody>
          <a:bodyPr/>
          <a:lstStyle/>
          <a:p>
            <a:r>
              <a:rPr lang="en-US" dirty="0"/>
              <a:t>DATA CLEANING USING REGEX AND PANDAS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16</a:t>
            </a:fld>
            <a:endParaRPr lang="en-US" noProof="0" dirty="0"/>
          </a:p>
        </p:txBody>
      </p:sp>
      <p:pic>
        <p:nvPicPr>
          <p:cNvPr id="13" name="Content Placeholder 12">
            <a:extLst>
              <a:ext uri="{FF2B5EF4-FFF2-40B4-BE49-F238E27FC236}">
                <a16:creationId xmlns:a16="http://schemas.microsoft.com/office/drawing/2014/main" id="{4CC63C29-0E73-4DA3-B11F-D11471401E0C}"/>
              </a:ext>
            </a:extLst>
          </p:cNvPr>
          <p:cNvPicPr>
            <a:picLocks noGrp="1" noChangeAspect="1"/>
          </p:cNvPicPr>
          <p:nvPr>
            <p:ph idx="1"/>
          </p:nvPr>
        </p:nvPicPr>
        <p:blipFill>
          <a:blip r:embed="rId2"/>
          <a:stretch>
            <a:fillRect/>
          </a:stretch>
        </p:blipFill>
        <p:spPr>
          <a:xfrm>
            <a:off x="821363" y="2096342"/>
            <a:ext cx="5131916" cy="2880000"/>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F43A7B80-6D90-4F9A-9CF3-13DF5BB1583E}"/>
              </a:ext>
            </a:extLst>
          </p:cNvPr>
          <p:cNvPicPr>
            <a:picLocks noChangeAspect="1"/>
          </p:cNvPicPr>
          <p:nvPr/>
        </p:nvPicPr>
        <p:blipFill>
          <a:blip r:embed="rId3"/>
          <a:stretch>
            <a:fillRect/>
          </a:stretch>
        </p:blipFill>
        <p:spPr>
          <a:xfrm>
            <a:off x="6163973" y="2096342"/>
            <a:ext cx="4779575" cy="2880000"/>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B68695CE-1F6C-46B5-9876-064BFD6D391D}"/>
              </a:ext>
            </a:extLst>
          </p:cNvPr>
          <p:cNvSpPr txBox="1"/>
          <p:nvPr/>
        </p:nvSpPr>
        <p:spPr>
          <a:xfrm>
            <a:off x="2380236" y="5024105"/>
            <a:ext cx="2311726" cy="923330"/>
          </a:xfrm>
          <a:prstGeom prst="rect">
            <a:avLst/>
          </a:prstGeom>
          <a:noFill/>
        </p:spPr>
        <p:txBody>
          <a:bodyPr wrap="square" rtlCol="0">
            <a:spAutoFit/>
          </a:bodyPr>
          <a:lstStyle/>
          <a:p>
            <a:pPr algn="ctr"/>
            <a:r>
              <a:rPr lang="en-US" dirty="0"/>
              <a:t>(1)</a:t>
            </a:r>
          </a:p>
          <a:p>
            <a:pPr algn="ctr"/>
            <a:r>
              <a:rPr lang="en-US" dirty="0"/>
              <a:t>Before Cleaning Using </a:t>
            </a:r>
            <a:r>
              <a:rPr lang="en-US" dirty="0" err="1"/>
              <a:t>RegEx</a:t>
            </a:r>
            <a:r>
              <a:rPr lang="en-US" dirty="0"/>
              <a:t> and Pandas</a:t>
            </a:r>
            <a:endParaRPr lang="en-ID" dirty="0"/>
          </a:p>
        </p:txBody>
      </p:sp>
      <p:sp>
        <p:nvSpPr>
          <p:cNvPr id="19" name="TextBox 18">
            <a:extLst>
              <a:ext uri="{FF2B5EF4-FFF2-40B4-BE49-F238E27FC236}">
                <a16:creationId xmlns:a16="http://schemas.microsoft.com/office/drawing/2014/main" id="{6D223859-9622-496F-A979-14C0CAA455B3}"/>
              </a:ext>
            </a:extLst>
          </p:cNvPr>
          <p:cNvSpPr txBox="1"/>
          <p:nvPr/>
        </p:nvSpPr>
        <p:spPr>
          <a:xfrm>
            <a:off x="7332789" y="5020050"/>
            <a:ext cx="2311726" cy="923330"/>
          </a:xfrm>
          <a:prstGeom prst="rect">
            <a:avLst/>
          </a:prstGeom>
          <a:noFill/>
        </p:spPr>
        <p:txBody>
          <a:bodyPr wrap="square" rtlCol="0">
            <a:spAutoFit/>
          </a:bodyPr>
          <a:lstStyle/>
          <a:p>
            <a:pPr algn="ctr"/>
            <a:r>
              <a:rPr lang="en-US" dirty="0"/>
              <a:t>(2)</a:t>
            </a:r>
          </a:p>
          <a:p>
            <a:pPr algn="ctr"/>
            <a:r>
              <a:rPr lang="en-US" dirty="0"/>
              <a:t>After Cleaning Using </a:t>
            </a:r>
            <a:r>
              <a:rPr lang="en-US" dirty="0" err="1"/>
              <a:t>RegEx</a:t>
            </a:r>
            <a:r>
              <a:rPr lang="en-US" dirty="0"/>
              <a:t> and Pandas</a:t>
            </a:r>
            <a:endParaRPr lang="en-ID" dirty="0"/>
          </a:p>
        </p:txBody>
      </p:sp>
      <p:sp>
        <p:nvSpPr>
          <p:cNvPr id="21" name="Text Placeholder 2">
            <a:extLst>
              <a:ext uri="{FF2B5EF4-FFF2-40B4-BE49-F238E27FC236}">
                <a16:creationId xmlns:a16="http://schemas.microsoft.com/office/drawing/2014/main" id="{2D526515-3B29-454E-ABA6-BA090777F023}"/>
              </a:ext>
            </a:extLst>
          </p:cNvPr>
          <p:cNvSpPr txBox="1">
            <a:spLocks/>
          </p:cNvSpPr>
          <p:nvPr/>
        </p:nvSpPr>
        <p:spPr>
          <a:xfrm>
            <a:off x="1316388" y="1330735"/>
            <a:ext cx="9559223" cy="72755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r>
              <a:rPr lang="en-US" sz="1600" b="1" dirty="0"/>
            </a:br>
            <a:r>
              <a:rPr lang="en-US" b="1" i="0" dirty="0"/>
              <a:t>The following is the example result of data cleaning :</a:t>
            </a:r>
            <a:endParaRPr lang="en-US" sz="1600" b="1" i="0" dirty="0"/>
          </a:p>
        </p:txBody>
      </p:sp>
    </p:spTree>
    <p:extLst>
      <p:ext uri="{BB962C8B-B14F-4D97-AF65-F5344CB8AC3E}">
        <p14:creationId xmlns:p14="http://schemas.microsoft.com/office/powerpoint/2010/main" val="322643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20931"/>
            <a:ext cx="9198000" cy="360000"/>
          </a:xfrm>
        </p:spPr>
        <p:txBody>
          <a:bodyPr/>
          <a:lstStyle/>
          <a:p>
            <a:r>
              <a:rPr lang="en-US" dirty="0"/>
              <a:t>DATA CLEANING USING REGEX AND PANDAS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17</a:t>
            </a:fld>
            <a:endParaRPr lang="en-US" noProof="0" dirty="0"/>
          </a:p>
        </p:txBody>
      </p:sp>
      <p:pic>
        <p:nvPicPr>
          <p:cNvPr id="4" name="Picture 3">
            <a:extLst>
              <a:ext uri="{FF2B5EF4-FFF2-40B4-BE49-F238E27FC236}">
                <a16:creationId xmlns:a16="http://schemas.microsoft.com/office/drawing/2014/main" id="{B0895F30-469A-4A8C-8C18-D32C3538ED2B}"/>
              </a:ext>
            </a:extLst>
          </p:cNvPr>
          <p:cNvPicPr>
            <a:picLocks noChangeAspect="1"/>
          </p:cNvPicPr>
          <p:nvPr/>
        </p:nvPicPr>
        <p:blipFill>
          <a:blip r:embed="rId2"/>
          <a:stretch>
            <a:fillRect/>
          </a:stretch>
        </p:blipFill>
        <p:spPr>
          <a:xfrm>
            <a:off x="195721" y="1115684"/>
            <a:ext cx="9660548" cy="1923367"/>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22D0361C-DDBD-4A69-A702-19C457FAC420}"/>
              </a:ext>
            </a:extLst>
          </p:cNvPr>
          <p:cNvPicPr>
            <a:picLocks noChangeAspect="1"/>
          </p:cNvPicPr>
          <p:nvPr/>
        </p:nvPicPr>
        <p:blipFill rotWithShape="1">
          <a:blip r:embed="rId3"/>
          <a:srcRect b="17287"/>
          <a:stretch/>
        </p:blipFill>
        <p:spPr>
          <a:xfrm>
            <a:off x="193869" y="3244462"/>
            <a:ext cx="9662400" cy="3431612"/>
          </a:xfrm>
          <a:prstGeom prst="rect">
            <a:avLst/>
          </a:prstGeom>
          <a:ln w="28575"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20865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30559"/>
            <a:ext cx="9198000" cy="360000"/>
          </a:xfrm>
        </p:spPr>
        <p:txBody>
          <a:bodyPr/>
          <a:lstStyle/>
          <a:p>
            <a:r>
              <a:rPr lang="en-US" dirty="0"/>
              <a:t>DATA CLEANING USING NLTK TO TOKENIZE WORDS AND REMOVE ‘STOPWORDS’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18</a:t>
            </a:fld>
            <a:endParaRPr lang="en-US" noProof="0" dirty="0"/>
          </a:p>
        </p:txBody>
      </p:sp>
      <p:pic>
        <p:nvPicPr>
          <p:cNvPr id="6" name="Picture 5">
            <a:extLst>
              <a:ext uri="{FF2B5EF4-FFF2-40B4-BE49-F238E27FC236}">
                <a16:creationId xmlns:a16="http://schemas.microsoft.com/office/drawing/2014/main" id="{3738D2C9-D215-4665-9383-6371385FD325}"/>
              </a:ext>
            </a:extLst>
          </p:cNvPr>
          <p:cNvPicPr>
            <a:picLocks noChangeAspect="1"/>
          </p:cNvPicPr>
          <p:nvPr/>
        </p:nvPicPr>
        <p:blipFill>
          <a:blip r:embed="rId2"/>
          <a:stretch>
            <a:fillRect/>
          </a:stretch>
        </p:blipFill>
        <p:spPr>
          <a:xfrm>
            <a:off x="234224" y="2034114"/>
            <a:ext cx="9468648" cy="2789771"/>
          </a:xfrm>
          <a:prstGeom prst="rect">
            <a:avLst/>
          </a:prstGeom>
          <a:ln w="28575"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22232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20931"/>
            <a:ext cx="9198000" cy="360000"/>
          </a:xfrm>
        </p:spPr>
        <p:txBody>
          <a:bodyPr/>
          <a:lstStyle/>
          <a:p>
            <a:r>
              <a:rPr lang="en-US" dirty="0"/>
              <a:t>DATA CLEANING USING REGEX AND PANDAS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19</a:t>
            </a:fld>
            <a:endParaRPr lang="en-US" noProof="0" dirty="0"/>
          </a:p>
        </p:txBody>
      </p:sp>
      <p:pic>
        <p:nvPicPr>
          <p:cNvPr id="5" name="Picture 4">
            <a:extLst>
              <a:ext uri="{FF2B5EF4-FFF2-40B4-BE49-F238E27FC236}">
                <a16:creationId xmlns:a16="http://schemas.microsoft.com/office/drawing/2014/main" id="{A2867CC5-2144-40A8-8195-79478146F8BF}"/>
              </a:ext>
            </a:extLst>
          </p:cNvPr>
          <p:cNvPicPr>
            <a:picLocks noChangeAspect="1"/>
          </p:cNvPicPr>
          <p:nvPr/>
        </p:nvPicPr>
        <p:blipFill rotWithShape="1">
          <a:blip r:embed="rId2"/>
          <a:srcRect b="71560"/>
          <a:stretch/>
        </p:blipFill>
        <p:spPr>
          <a:xfrm>
            <a:off x="234223" y="1028678"/>
            <a:ext cx="8064914" cy="1361764"/>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7AA24B76-A746-4E98-89EF-5F8E26502B05}"/>
              </a:ext>
            </a:extLst>
          </p:cNvPr>
          <p:cNvPicPr>
            <a:picLocks noChangeAspect="1"/>
          </p:cNvPicPr>
          <p:nvPr/>
        </p:nvPicPr>
        <p:blipFill>
          <a:blip r:embed="rId3"/>
          <a:stretch>
            <a:fillRect/>
          </a:stretch>
        </p:blipFill>
        <p:spPr>
          <a:xfrm>
            <a:off x="234223" y="2609566"/>
            <a:ext cx="2258720" cy="4107249"/>
          </a:xfrm>
          <a:prstGeom prst="rect">
            <a:avLst/>
          </a:prstGeom>
        </p:spPr>
      </p:pic>
      <p:pic>
        <p:nvPicPr>
          <p:cNvPr id="10" name="Picture 9">
            <a:extLst>
              <a:ext uri="{FF2B5EF4-FFF2-40B4-BE49-F238E27FC236}">
                <a16:creationId xmlns:a16="http://schemas.microsoft.com/office/drawing/2014/main" id="{0FC3C253-C562-47F5-9861-F6A69313CCA8}"/>
              </a:ext>
            </a:extLst>
          </p:cNvPr>
          <p:cNvPicPr>
            <a:picLocks noChangeAspect="1"/>
          </p:cNvPicPr>
          <p:nvPr/>
        </p:nvPicPr>
        <p:blipFill>
          <a:blip r:embed="rId4"/>
          <a:stretch>
            <a:fillRect/>
          </a:stretch>
        </p:blipFill>
        <p:spPr>
          <a:xfrm>
            <a:off x="2688586" y="3429000"/>
            <a:ext cx="7206186" cy="794292"/>
          </a:xfrm>
          <a:prstGeom prst="rect">
            <a:avLst/>
          </a:prstGeom>
        </p:spPr>
      </p:pic>
      <p:pic>
        <p:nvPicPr>
          <p:cNvPr id="11" name="Picture 10">
            <a:extLst>
              <a:ext uri="{FF2B5EF4-FFF2-40B4-BE49-F238E27FC236}">
                <a16:creationId xmlns:a16="http://schemas.microsoft.com/office/drawing/2014/main" id="{4659BA8E-50C1-49E8-971B-8792D9AAAB3C}"/>
              </a:ext>
            </a:extLst>
          </p:cNvPr>
          <p:cNvPicPr>
            <a:picLocks noChangeAspect="1"/>
          </p:cNvPicPr>
          <p:nvPr/>
        </p:nvPicPr>
        <p:blipFill rotWithShape="1">
          <a:blip r:embed="rId5"/>
          <a:srcRect t="9301" b="26811"/>
          <a:stretch/>
        </p:blipFill>
        <p:spPr>
          <a:xfrm>
            <a:off x="2688585" y="4524469"/>
            <a:ext cx="6426530" cy="876346"/>
          </a:xfrm>
          <a:prstGeom prst="rect">
            <a:avLst/>
          </a:prstGeom>
        </p:spPr>
      </p:pic>
      <p:cxnSp>
        <p:nvCxnSpPr>
          <p:cNvPr id="13" name="Straight Arrow Connector 12">
            <a:extLst>
              <a:ext uri="{FF2B5EF4-FFF2-40B4-BE49-F238E27FC236}">
                <a16:creationId xmlns:a16="http://schemas.microsoft.com/office/drawing/2014/main" id="{7B7EED42-EC42-4CEF-BAA8-0DB2CF393C14}"/>
              </a:ext>
            </a:extLst>
          </p:cNvPr>
          <p:cNvCxnSpPr/>
          <p:nvPr/>
        </p:nvCxnSpPr>
        <p:spPr>
          <a:xfrm flipH="1">
            <a:off x="9221002" y="4337229"/>
            <a:ext cx="356135" cy="3946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5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2739" y="3429000"/>
            <a:ext cx="2820200" cy="1674470"/>
          </a:xfrm>
        </p:spPr>
        <p:txBody>
          <a:bodyPr/>
          <a:lstStyle/>
          <a:p>
            <a:r>
              <a:rPr lang="en-US" sz="4400" dirty="0"/>
              <a:t>HELLO,</a:t>
            </a:r>
            <a:br>
              <a:rPr lang="en-US" sz="4400" dirty="0"/>
            </a:br>
            <a:r>
              <a:rPr lang="en-US" sz="4400" dirty="0"/>
              <a:t>I AM BAGAS NAUFAL ALFATHAN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dirty="0"/>
              <a:t>Lorem ipsum dolor sit amet, consectetur</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8" name="Picture 7">
            <a:extLst>
              <a:ext uri="{FF2B5EF4-FFF2-40B4-BE49-F238E27FC236}">
                <a16:creationId xmlns:a16="http://schemas.microsoft.com/office/drawing/2014/main" id="{C67FD95C-A748-4C47-BC09-5B823DBF6FA3}"/>
              </a:ext>
            </a:extLst>
          </p:cNvPr>
          <p:cNvPicPr>
            <a:picLocks noChangeAspect="1"/>
          </p:cNvPicPr>
          <p:nvPr/>
        </p:nvPicPr>
        <p:blipFill>
          <a:blip r:embed="rId3"/>
          <a:stretch>
            <a:fillRect/>
          </a:stretch>
        </p:blipFill>
        <p:spPr>
          <a:xfrm>
            <a:off x="3015168" y="549000"/>
            <a:ext cx="4069743" cy="5760000"/>
          </a:xfrm>
          <a:prstGeom prst="rect">
            <a:avLst/>
          </a:prstGeom>
        </p:spPr>
      </p:pic>
      <p:pic>
        <p:nvPicPr>
          <p:cNvPr id="10" name="Picture 9">
            <a:extLst>
              <a:ext uri="{FF2B5EF4-FFF2-40B4-BE49-F238E27FC236}">
                <a16:creationId xmlns:a16="http://schemas.microsoft.com/office/drawing/2014/main" id="{9028CCD3-43CA-4AEF-A4BA-A23DEAF75AD4}"/>
              </a:ext>
            </a:extLst>
          </p:cNvPr>
          <p:cNvPicPr>
            <a:picLocks noChangeAspect="1"/>
          </p:cNvPicPr>
          <p:nvPr/>
        </p:nvPicPr>
        <p:blipFill>
          <a:blip r:embed="rId4"/>
          <a:stretch>
            <a:fillRect/>
          </a:stretch>
        </p:blipFill>
        <p:spPr>
          <a:xfrm>
            <a:off x="7141960" y="549000"/>
            <a:ext cx="4069743" cy="5760000"/>
          </a:xfrm>
          <a:prstGeom prst="rect">
            <a:avLst/>
          </a:prstGeom>
          <a:ln w="57150">
            <a:solidFill>
              <a:schemeClr val="tx1"/>
            </a:solidFill>
          </a:ln>
        </p:spPr>
      </p:pic>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preprocessing</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2" y="649809"/>
            <a:ext cx="9689423" cy="432000"/>
          </a:xfrm>
        </p:spPr>
        <p:txBody>
          <a:bodyPr/>
          <a:lstStyle/>
          <a:p>
            <a:r>
              <a:rPr lang="en-US" dirty="0"/>
              <a:t>EXAMPLE (INDEX 0</a:t>
            </a:r>
            <a:r>
              <a:rPr lang="en-US" baseline="30000" dirty="0"/>
              <a:t>TH</a:t>
            </a:r>
            <a:r>
              <a:rPr lang="en-US" dirty="0"/>
              <a:t>  AND 1</a:t>
            </a:r>
            <a:r>
              <a:rPr lang="en-US" baseline="30000" dirty="0"/>
              <a:t>ST</a:t>
            </a:r>
            <a:r>
              <a:rPr lang="en-US" dirty="0"/>
              <a:t> OF THE DATAFRAME) OF THE DATA PREPARATION RESULTS</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20</a:t>
            </a:fld>
            <a:endParaRPr lang="en-US" noProof="0" dirty="0"/>
          </a:p>
        </p:txBody>
      </p:sp>
      <p:pic>
        <p:nvPicPr>
          <p:cNvPr id="5" name="Picture 4">
            <a:extLst>
              <a:ext uri="{FF2B5EF4-FFF2-40B4-BE49-F238E27FC236}">
                <a16:creationId xmlns:a16="http://schemas.microsoft.com/office/drawing/2014/main" id="{8D8CB1A2-F503-48C1-9ABA-011817CF61D6}"/>
              </a:ext>
            </a:extLst>
          </p:cNvPr>
          <p:cNvPicPr>
            <a:picLocks noChangeAspect="1"/>
          </p:cNvPicPr>
          <p:nvPr/>
        </p:nvPicPr>
        <p:blipFill>
          <a:blip r:embed="rId2"/>
          <a:stretch>
            <a:fillRect/>
          </a:stretch>
        </p:blipFill>
        <p:spPr>
          <a:xfrm>
            <a:off x="1534228" y="1501676"/>
            <a:ext cx="6597989" cy="3854648"/>
          </a:xfrm>
          <a:prstGeom prst="rect">
            <a:avLst/>
          </a:prstGeom>
          <a:ln w="28575"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709273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698323" y="3427364"/>
            <a:ext cx="6798250" cy="1674470"/>
          </a:xfrm>
        </p:spPr>
        <p:txBody>
          <a:bodyPr/>
          <a:lstStyle/>
          <a:p>
            <a:r>
              <a:rPr lang="en-US" dirty="0"/>
              <a:t>Part Iii</a:t>
            </a:r>
            <a:br>
              <a:rPr lang="en-US" dirty="0"/>
            </a:br>
            <a:br>
              <a:rPr lang="en-US" dirty="0"/>
            </a:br>
            <a:r>
              <a:rPr lang="en-US" dirty="0"/>
              <a:t>DATA ANALYSIS USING DESCRIPTIVE STATISTICS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21</a:t>
            </a:fld>
            <a:endParaRPr lang="en-US" dirty="0"/>
          </a:p>
        </p:txBody>
      </p:sp>
      <p:sp>
        <p:nvSpPr>
          <p:cNvPr id="6" name="Subtitle 3">
            <a:extLst>
              <a:ext uri="{FF2B5EF4-FFF2-40B4-BE49-F238E27FC236}">
                <a16:creationId xmlns:a16="http://schemas.microsoft.com/office/drawing/2014/main" id="{8D1B4C0B-AB91-4524-9E00-F39D6D5E61F2}"/>
              </a:ext>
            </a:extLst>
          </p:cNvPr>
          <p:cNvSpPr>
            <a:spLocks noGrp="1"/>
          </p:cNvSpPr>
          <p:nvPr>
            <p:ph type="subTitle" idx="1"/>
          </p:nvPr>
        </p:nvSpPr>
        <p:spPr>
          <a:xfrm>
            <a:off x="7611011" y="3629109"/>
            <a:ext cx="4276914" cy="1270979"/>
          </a:xfrm>
          <a:solidFill>
            <a:schemeClr val="tx1"/>
          </a:solidFill>
        </p:spPr>
        <p:txBody>
          <a:bodyPr/>
          <a:lstStyle/>
          <a:p>
            <a:r>
              <a:rPr lang="en-US" dirty="0">
                <a:solidFill>
                  <a:schemeClr val="bg1"/>
                </a:solidFill>
              </a:rPr>
              <a:t>Measures of Central Tendency</a:t>
            </a:r>
          </a:p>
          <a:p>
            <a:r>
              <a:rPr lang="en-US" dirty="0">
                <a:solidFill>
                  <a:schemeClr val="bg1"/>
                </a:solidFill>
              </a:rPr>
              <a:t>Measures of Spread</a:t>
            </a:r>
          </a:p>
          <a:p>
            <a:r>
              <a:rPr lang="en-US" dirty="0">
                <a:solidFill>
                  <a:schemeClr val="bg1"/>
                </a:solidFill>
              </a:rPr>
              <a:t>Measures to Describe Shape of Distribution</a:t>
            </a:r>
          </a:p>
        </p:txBody>
      </p:sp>
    </p:spTree>
    <p:extLst>
      <p:ext uri="{BB962C8B-B14F-4D97-AF65-F5344CB8AC3E}">
        <p14:creationId xmlns:p14="http://schemas.microsoft.com/office/powerpoint/2010/main" val="3379772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49809"/>
            <a:ext cx="9198000" cy="360000"/>
          </a:xfrm>
        </p:spPr>
        <p:txBody>
          <a:bodyPr/>
          <a:lstStyle/>
          <a:p>
            <a:r>
              <a:rPr lang="en-US" dirty="0"/>
              <a:t>MEAN, MEDIAN, MODE (MEASURES OF CENTRAL TENDENCY)</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22</a:t>
            </a:fld>
            <a:endParaRPr lang="en-US" noProof="0" dirty="0"/>
          </a:p>
        </p:txBody>
      </p:sp>
      <p:pic>
        <p:nvPicPr>
          <p:cNvPr id="5" name="Picture 4">
            <a:extLst>
              <a:ext uri="{FF2B5EF4-FFF2-40B4-BE49-F238E27FC236}">
                <a16:creationId xmlns:a16="http://schemas.microsoft.com/office/drawing/2014/main" id="{F8931FAF-E878-4593-8AE0-73B423A0003C}"/>
              </a:ext>
            </a:extLst>
          </p:cNvPr>
          <p:cNvPicPr>
            <a:picLocks noChangeAspect="1"/>
          </p:cNvPicPr>
          <p:nvPr/>
        </p:nvPicPr>
        <p:blipFill>
          <a:blip r:embed="rId2"/>
          <a:stretch>
            <a:fillRect/>
          </a:stretch>
        </p:blipFill>
        <p:spPr>
          <a:xfrm>
            <a:off x="1281228" y="1979270"/>
            <a:ext cx="7506638" cy="834071"/>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9C16CA5A-D875-4638-9BF2-AF6D397C522C}"/>
              </a:ext>
            </a:extLst>
          </p:cNvPr>
          <p:cNvPicPr>
            <a:picLocks noChangeAspect="1"/>
          </p:cNvPicPr>
          <p:nvPr/>
        </p:nvPicPr>
        <p:blipFill>
          <a:blip r:embed="rId3"/>
          <a:stretch>
            <a:fillRect/>
          </a:stretch>
        </p:blipFill>
        <p:spPr>
          <a:xfrm>
            <a:off x="340101" y="4310789"/>
            <a:ext cx="9397629" cy="731903"/>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675E5523-7F7A-4F75-8416-D63313E2EBC8}"/>
              </a:ext>
            </a:extLst>
          </p:cNvPr>
          <p:cNvSpPr txBox="1"/>
          <p:nvPr/>
        </p:nvSpPr>
        <p:spPr>
          <a:xfrm>
            <a:off x="2118092" y="2861806"/>
            <a:ext cx="5832910" cy="830997"/>
          </a:xfrm>
          <a:prstGeom prst="rect">
            <a:avLst/>
          </a:prstGeom>
          <a:noFill/>
        </p:spPr>
        <p:txBody>
          <a:bodyPr wrap="square" rtlCol="0">
            <a:spAutoFit/>
          </a:bodyPr>
          <a:lstStyle/>
          <a:p>
            <a:pPr algn="ctr"/>
            <a:r>
              <a:rPr lang="en-US" sz="1600" dirty="0"/>
              <a:t>(1)</a:t>
            </a:r>
          </a:p>
          <a:p>
            <a:pPr algn="ctr"/>
            <a:r>
              <a:rPr lang="en-US" sz="1600" dirty="0"/>
              <a:t>Creates a new column containing the number of characters from the tweet that has been cleaned</a:t>
            </a:r>
            <a:endParaRPr lang="en-ID" sz="1600" dirty="0"/>
          </a:p>
        </p:txBody>
      </p:sp>
      <p:sp>
        <p:nvSpPr>
          <p:cNvPr id="9" name="TextBox 8">
            <a:extLst>
              <a:ext uri="{FF2B5EF4-FFF2-40B4-BE49-F238E27FC236}">
                <a16:creationId xmlns:a16="http://schemas.microsoft.com/office/drawing/2014/main" id="{9191ACB9-3AB1-4FF1-BFF0-3829C4441135}"/>
              </a:ext>
            </a:extLst>
          </p:cNvPr>
          <p:cNvSpPr txBox="1"/>
          <p:nvPr/>
        </p:nvSpPr>
        <p:spPr>
          <a:xfrm>
            <a:off x="2118092" y="5093104"/>
            <a:ext cx="5832910" cy="830997"/>
          </a:xfrm>
          <a:prstGeom prst="rect">
            <a:avLst/>
          </a:prstGeom>
          <a:noFill/>
        </p:spPr>
        <p:txBody>
          <a:bodyPr wrap="square" rtlCol="0">
            <a:spAutoFit/>
          </a:bodyPr>
          <a:lstStyle/>
          <a:p>
            <a:pPr algn="ctr"/>
            <a:r>
              <a:rPr lang="en-US" sz="1600" dirty="0"/>
              <a:t>(2)</a:t>
            </a:r>
          </a:p>
          <a:p>
            <a:pPr algn="ctr"/>
            <a:r>
              <a:rPr lang="en-US" sz="1600" dirty="0"/>
              <a:t>Creates a new column containing the number of words from the tweet that has been cleaned</a:t>
            </a:r>
            <a:endParaRPr lang="en-ID" sz="1600" dirty="0"/>
          </a:p>
        </p:txBody>
      </p:sp>
    </p:spTree>
    <p:extLst>
      <p:ext uri="{BB962C8B-B14F-4D97-AF65-F5344CB8AC3E}">
        <p14:creationId xmlns:p14="http://schemas.microsoft.com/office/powerpoint/2010/main" val="292428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40184"/>
            <a:ext cx="9198000" cy="360000"/>
          </a:xfrm>
        </p:spPr>
        <p:txBody>
          <a:bodyPr/>
          <a:lstStyle/>
          <a:p>
            <a:r>
              <a:rPr lang="en-US" dirty="0"/>
              <a:t>EXAMPLE (INDEX 0</a:t>
            </a:r>
            <a:r>
              <a:rPr lang="en-US" baseline="30000" dirty="0"/>
              <a:t>TH</a:t>
            </a:r>
            <a:r>
              <a:rPr lang="en-US" dirty="0"/>
              <a:t> OF THE DATAFRAME)</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23</a:t>
            </a:fld>
            <a:endParaRPr lang="en-US" noProof="0" dirty="0"/>
          </a:p>
        </p:txBody>
      </p:sp>
      <p:pic>
        <p:nvPicPr>
          <p:cNvPr id="6" name="Picture 5">
            <a:extLst>
              <a:ext uri="{FF2B5EF4-FFF2-40B4-BE49-F238E27FC236}">
                <a16:creationId xmlns:a16="http://schemas.microsoft.com/office/drawing/2014/main" id="{651B5DD3-0EF6-4019-8A8F-4F174A17B1AC}"/>
              </a:ext>
            </a:extLst>
          </p:cNvPr>
          <p:cNvPicPr>
            <a:picLocks noChangeAspect="1"/>
          </p:cNvPicPr>
          <p:nvPr/>
        </p:nvPicPr>
        <p:blipFill>
          <a:blip r:embed="rId2"/>
          <a:stretch>
            <a:fillRect/>
          </a:stretch>
        </p:blipFill>
        <p:spPr>
          <a:xfrm>
            <a:off x="490963" y="1635103"/>
            <a:ext cx="8941260" cy="3892750"/>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43297EB4-07BE-4E38-8260-A1F8ECE5D612}"/>
              </a:ext>
            </a:extLst>
          </p:cNvPr>
          <p:cNvSpPr txBox="1"/>
          <p:nvPr/>
        </p:nvSpPr>
        <p:spPr>
          <a:xfrm>
            <a:off x="2118092" y="5609253"/>
            <a:ext cx="5832910" cy="584775"/>
          </a:xfrm>
          <a:prstGeom prst="rect">
            <a:avLst/>
          </a:prstGeom>
          <a:noFill/>
        </p:spPr>
        <p:txBody>
          <a:bodyPr wrap="square" rtlCol="0">
            <a:spAutoFit/>
          </a:bodyPr>
          <a:lstStyle/>
          <a:p>
            <a:pPr algn="ctr"/>
            <a:r>
              <a:rPr lang="en-US" sz="1600" dirty="0"/>
              <a:t>Column containing the character count and word count of the cleaned tweets has been created</a:t>
            </a:r>
            <a:endParaRPr lang="en-ID" sz="1600" dirty="0"/>
          </a:p>
        </p:txBody>
      </p:sp>
    </p:spTree>
    <p:extLst>
      <p:ext uri="{BB962C8B-B14F-4D97-AF65-F5344CB8AC3E}">
        <p14:creationId xmlns:p14="http://schemas.microsoft.com/office/powerpoint/2010/main" val="398555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601684"/>
            <a:ext cx="9198000" cy="360000"/>
          </a:xfrm>
        </p:spPr>
        <p:txBody>
          <a:bodyPr/>
          <a:lstStyle/>
          <a:p>
            <a:r>
              <a:rPr lang="en-US" dirty="0"/>
              <a:t>MEAN, MEDIAN, MODE (MEASURES OF CENTRAL TENDENCY)</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24</a:t>
            </a:fld>
            <a:endParaRPr lang="en-US" noProof="0" dirty="0"/>
          </a:p>
        </p:txBody>
      </p:sp>
      <p:pic>
        <p:nvPicPr>
          <p:cNvPr id="4" name="Picture 3">
            <a:extLst>
              <a:ext uri="{FF2B5EF4-FFF2-40B4-BE49-F238E27FC236}">
                <a16:creationId xmlns:a16="http://schemas.microsoft.com/office/drawing/2014/main" id="{AA722477-6086-464C-82C1-5CD782D75D1F}"/>
              </a:ext>
            </a:extLst>
          </p:cNvPr>
          <p:cNvPicPr>
            <a:picLocks noChangeAspect="1"/>
          </p:cNvPicPr>
          <p:nvPr/>
        </p:nvPicPr>
        <p:blipFill>
          <a:blip r:embed="rId2"/>
          <a:stretch>
            <a:fillRect/>
          </a:stretch>
        </p:blipFill>
        <p:spPr>
          <a:xfrm>
            <a:off x="234223" y="3625316"/>
            <a:ext cx="5188217" cy="2578233"/>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92519816-6EF8-44AB-AF54-678F96CB61DE}"/>
              </a:ext>
            </a:extLst>
          </p:cNvPr>
          <p:cNvSpPr txBox="1"/>
          <p:nvPr/>
        </p:nvSpPr>
        <p:spPr>
          <a:xfrm>
            <a:off x="2140124" y="6207095"/>
            <a:ext cx="1376413" cy="584775"/>
          </a:xfrm>
          <a:prstGeom prst="rect">
            <a:avLst/>
          </a:prstGeom>
          <a:noFill/>
        </p:spPr>
        <p:txBody>
          <a:bodyPr wrap="square" rtlCol="0">
            <a:spAutoFit/>
          </a:bodyPr>
          <a:lstStyle/>
          <a:p>
            <a:pPr algn="ctr"/>
            <a:r>
              <a:rPr lang="en-US" sz="1600" dirty="0"/>
              <a:t>(1)</a:t>
            </a:r>
          </a:p>
          <a:p>
            <a:pPr algn="ctr"/>
            <a:r>
              <a:rPr lang="en-US" sz="1600" dirty="0"/>
              <a:t>Mean</a:t>
            </a:r>
            <a:endParaRPr lang="en-ID" sz="1600" dirty="0"/>
          </a:p>
        </p:txBody>
      </p:sp>
      <p:pic>
        <p:nvPicPr>
          <p:cNvPr id="11" name="Picture 10">
            <a:extLst>
              <a:ext uri="{FF2B5EF4-FFF2-40B4-BE49-F238E27FC236}">
                <a16:creationId xmlns:a16="http://schemas.microsoft.com/office/drawing/2014/main" id="{8E83EA16-594A-46E2-B125-5B32C3743C5D}"/>
              </a:ext>
            </a:extLst>
          </p:cNvPr>
          <p:cNvPicPr>
            <a:picLocks noChangeAspect="1"/>
          </p:cNvPicPr>
          <p:nvPr/>
        </p:nvPicPr>
        <p:blipFill rotWithShape="1">
          <a:blip r:embed="rId3"/>
          <a:srcRect r="76412"/>
          <a:stretch/>
        </p:blipFill>
        <p:spPr>
          <a:xfrm>
            <a:off x="6289790" y="4312003"/>
            <a:ext cx="2441600" cy="1930499"/>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3BC8A4DE-915F-48B6-93E4-BD668CA8F962}"/>
              </a:ext>
            </a:extLst>
          </p:cNvPr>
          <p:cNvSpPr txBox="1"/>
          <p:nvPr/>
        </p:nvSpPr>
        <p:spPr>
          <a:xfrm>
            <a:off x="6822383" y="6246524"/>
            <a:ext cx="1376413" cy="584775"/>
          </a:xfrm>
          <a:prstGeom prst="rect">
            <a:avLst/>
          </a:prstGeom>
          <a:noFill/>
        </p:spPr>
        <p:txBody>
          <a:bodyPr wrap="square" rtlCol="0">
            <a:spAutoFit/>
          </a:bodyPr>
          <a:lstStyle/>
          <a:p>
            <a:pPr algn="ctr"/>
            <a:r>
              <a:rPr lang="en-US" sz="1600" dirty="0"/>
              <a:t>(2)</a:t>
            </a:r>
          </a:p>
          <a:p>
            <a:pPr algn="ctr"/>
            <a:r>
              <a:rPr lang="en-US" sz="1600" dirty="0"/>
              <a:t>Median</a:t>
            </a:r>
            <a:endParaRPr lang="en-ID" sz="1600" dirty="0"/>
          </a:p>
        </p:txBody>
      </p:sp>
      <p:pic>
        <p:nvPicPr>
          <p:cNvPr id="5" name="Picture 4">
            <a:extLst>
              <a:ext uri="{FF2B5EF4-FFF2-40B4-BE49-F238E27FC236}">
                <a16:creationId xmlns:a16="http://schemas.microsoft.com/office/drawing/2014/main" id="{8107BDB5-75BC-45E8-8209-42B3F8CC997E}"/>
              </a:ext>
            </a:extLst>
          </p:cNvPr>
          <p:cNvPicPr>
            <a:picLocks noChangeAspect="1"/>
          </p:cNvPicPr>
          <p:nvPr/>
        </p:nvPicPr>
        <p:blipFill>
          <a:blip r:embed="rId4"/>
          <a:stretch>
            <a:fillRect/>
          </a:stretch>
        </p:blipFill>
        <p:spPr>
          <a:xfrm>
            <a:off x="5889515" y="1077184"/>
            <a:ext cx="3185009" cy="2567383"/>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3" name="TextBox 12">
            <a:extLst>
              <a:ext uri="{FF2B5EF4-FFF2-40B4-BE49-F238E27FC236}">
                <a16:creationId xmlns:a16="http://schemas.microsoft.com/office/drawing/2014/main" id="{0D20C282-645E-4296-A976-08C775B0F074}"/>
              </a:ext>
            </a:extLst>
          </p:cNvPr>
          <p:cNvSpPr txBox="1"/>
          <p:nvPr/>
        </p:nvSpPr>
        <p:spPr>
          <a:xfrm>
            <a:off x="6793812" y="3644566"/>
            <a:ext cx="1376413" cy="584775"/>
          </a:xfrm>
          <a:prstGeom prst="rect">
            <a:avLst/>
          </a:prstGeom>
          <a:noFill/>
        </p:spPr>
        <p:txBody>
          <a:bodyPr wrap="square" rtlCol="0">
            <a:spAutoFit/>
          </a:bodyPr>
          <a:lstStyle/>
          <a:p>
            <a:pPr algn="ctr"/>
            <a:r>
              <a:rPr lang="en-US" sz="1600" dirty="0"/>
              <a:t>(3)</a:t>
            </a:r>
          </a:p>
          <a:p>
            <a:pPr algn="ctr"/>
            <a:r>
              <a:rPr lang="en-US" sz="1600" dirty="0"/>
              <a:t>Mode</a:t>
            </a:r>
            <a:endParaRPr lang="en-ID" sz="1600" dirty="0"/>
          </a:p>
        </p:txBody>
      </p:sp>
      <p:sp>
        <p:nvSpPr>
          <p:cNvPr id="15" name="Content Placeholder 3">
            <a:extLst>
              <a:ext uri="{FF2B5EF4-FFF2-40B4-BE49-F238E27FC236}">
                <a16:creationId xmlns:a16="http://schemas.microsoft.com/office/drawing/2014/main" id="{428E59BE-D931-4948-8DE6-86CCB9E552B3}"/>
              </a:ext>
            </a:extLst>
          </p:cNvPr>
          <p:cNvSpPr txBox="1">
            <a:spLocks/>
          </p:cNvSpPr>
          <p:nvPr/>
        </p:nvSpPr>
        <p:spPr>
          <a:xfrm>
            <a:off x="640944" y="1805549"/>
            <a:ext cx="4374772" cy="1043276"/>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Measures of Central Tendency</a:t>
            </a:r>
          </a:p>
          <a:p>
            <a:pPr marL="0" indent="0" algn="just">
              <a:buNone/>
            </a:pPr>
            <a:r>
              <a:rPr lang="en-US" dirty="0"/>
              <a:t>is an important point or conclusion that can represent the amount of data. There are three ways, namely </a:t>
            </a:r>
            <a:r>
              <a:rPr lang="en-US" b="1" dirty="0"/>
              <a:t>Mean, Median, Mode</a:t>
            </a:r>
          </a:p>
        </p:txBody>
      </p:sp>
    </p:spTree>
    <p:extLst>
      <p:ext uri="{BB962C8B-B14F-4D97-AF65-F5344CB8AC3E}">
        <p14:creationId xmlns:p14="http://schemas.microsoft.com/office/powerpoint/2010/main" val="62452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592059"/>
            <a:ext cx="9198000" cy="360000"/>
          </a:xfrm>
        </p:spPr>
        <p:txBody>
          <a:bodyPr/>
          <a:lstStyle/>
          <a:p>
            <a:pPr>
              <a:lnSpc>
                <a:spcPct val="100000"/>
              </a:lnSpc>
              <a:spcBef>
                <a:spcPts val="600"/>
              </a:spcBef>
            </a:pPr>
            <a:r>
              <a:rPr lang="en-US" dirty="0"/>
              <a:t>RANGE, QUARTILE AND INTERQUARTILE RANGE, VARIANCE, STANDARD DEVIATION</a:t>
            </a:r>
          </a:p>
          <a:p>
            <a:pPr>
              <a:lnSpc>
                <a:spcPct val="100000"/>
              </a:lnSpc>
              <a:spcBef>
                <a:spcPts val="600"/>
              </a:spcBef>
            </a:pPr>
            <a:r>
              <a:rPr lang="en-US" dirty="0"/>
              <a:t>(MEASURES OF SPREAD)</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25</a:t>
            </a:fld>
            <a:endParaRPr lang="en-US" noProof="0" dirty="0"/>
          </a:p>
        </p:txBody>
      </p:sp>
      <p:sp>
        <p:nvSpPr>
          <p:cNvPr id="10" name="TextBox 9">
            <a:extLst>
              <a:ext uri="{FF2B5EF4-FFF2-40B4-BE49-F238E27FC236}">
                <a16:creationId xmlns:a16="http://schemas.microsoft.com/office/drawing/2014/main" id="{92519816-6EF8-44AB-AF54-678F96CB61DE}"/>
              </a:ext>
            </a:extLst>
          </p:cNvPr>
          <p:cNvSpPr txBox="1"/>
          <p:nvPr/>
        </p:nvSpPr>
        <p:spPr>
          <a:xfrm>
            <a:off x="2330719" y="5312901"/>
            <a:ext cx="5005008" cy="1077218"/>
          </a:xfrm>
          <a:prstGeom prst="rect">
            <a:avLst/>
          </a:prstGeom>
          <a:noFill/>
        </p:spPr>
        <p:txBody>
          <a:bodyPr wrap="square" rtlCol="0">
            <a:spAutoFit/>
          </a:bodyPr>
          <a:lstStyle/>
          <a:p>
            <a:pPr algn="ctr"/>
            <a:r>
              <a:rPr lang="en-US" sz="1600" dirty="0"/>
              <a:t>(1)</a:t>
            </a:r>
          </a:p>
          <a:p>
            <a:r>
              <a:rPr lang="en-US" sz="1600" b="1" dirty="0"/>
              <a:t>Range</a:t>
            </a:r>
            <a:r>
              <a:rPr lang="en-US" sz="1600" dirty="0"/>
              <a:t> is to find the difference between the largest value and the smallest value in the data.</a:t>
            </a:r>
          </a:p>
          <a:p>
            <a:r>
              <a:rPr lang="en-US" sz="1600" dirty="0"/>
              <a:t>In short, the largest data minus the smallest data.</a:t>
            </a:r>
            <a:endParaRPr lang="en-ID" sz="1600" dirty="0"/>
          </a:p>
        </p:txBody>
      </p:sp>
      <p:sp>
        <p:nvSpPr>
          <p:cNvPr id="15" name="Content Placeholder 3">
            <a:extLst>
              <a:ext uri="{FF2B5EF4-FFF2-40B4-BE49-F238E27FC236}">
                <a16:creationId xmlns:a16="http://schemas.microsoft.com/office/drawing/2014/main" id="{428E59BE-D931-4948-8DE6-86CCB9E552B3}"/>
              </a:ext>
            </a:extLst>
          </p:cNvPr>
          <p:cNvSpPr txBox="1">
            <a:spLocks/>
          </p:cNvSpPr>
          <p:nvPr/>
        </p:nvSpPr>
        <p:spPr>
          <a:xfrm>
            <a:off x="234223" y="1647273"/>
            <a:ext cx="4374772" cy="712572"/>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Measures of Spread </a:t>
            </a:r>
          </a:p>
          <a:p>
            <a:pPr marL="0" indent="0" algn="just">
              <a:buNone/>
            </a:pPr>
            <a:r>
              <a:rPr lang="en-US" dirty="0"/>
              <a:t>This approach is a way to describe how spread out the data is. There are four ways, namely </a:t>
            </a:r>
            <a:r>
              <a:rPr lang="en-US" b="1" dirty="0"/>
              <a:t>Range, Quartile and Interquartile Range, Variance, Standard Deviation</a:t>
            </a:r>
          </a:p>
        </p:txBody>
      </p:sp>
      <p:pic>
        <p:nvPicPr>
          <p:cNvPr id="6" name="Picture 5">
            <a:extLst>
              <a:ext uri="{FF2B5EF4-FFF2-40B4-BE49-F238E27FC236}">
                <a16:creationId xmlns:a16="http://schemas.microsoft.com/office/drawing/2014/main" id="{91F15407-81F7-4B9F-A4FE-51E7E91B85D9}"/>
              </a:ext>
            </a:extLst>
          </p:cNvPr>
          <p:cNvPicPr>
            <a:picLocks noChangeAspect="1"/>
          </p:cNvPicPr>
          <p:nvPr/>
        </p:nvPicPr>
        <p:blipFill>
          <a:blip r:embed="rId2"/>
          <a:stretch>
            <a:fillRect/>
          </a:stretch>
        </p:blipFill>
        <p:spPr>
          <a:xfrm>
            <a:off x="2379515" y="3527461"/>
            <a:ext cx="4907416" cy="1800000"/>
          </a:xfrm>
          <a:prstGeom prst="rect">
            <a:avLst/>
          </a:prstGeom>
          <a:ln w="28575" cap="sq" cmpd="thickThin">
            <a:solidFill>
              <a:schemeClr val="accent3">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95927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592059"/>
            <a:ext cx="9198000" cy="360000"/>
          </a:xfrm>
        </p:spPr>
        <p:txBody>
          <a:bodyPr/>
          <a:lstStyle/>
          <a:p>
            <a:pPr>
              <a:lnSpc>
                <a:spcPct val="100000"/>
              </a:lnSpc>
              <a:spcBef>
                <a:spcPts val="600"/>
              </a:spcBef>
            </a:pPr>
            <a:r>
              <a:rPr lang="en-US" dirty="0"/>
              <a:t>RANGE, QUARTILE AND INTERQUARTILE RANGE</a:t>
            </a:r>
          </a:p>
          <a:p>
            <a:pPr>
              <a:lnSpc>
                <a:spcPct val="100000"/>
              </a:lnSpc>
              <a:spcBef>
                <a:spcPts val="600"/>
              </a:spcBef>
            </a:pPr>
            <a:r>
              <a:rPr lang="en-US" dirty="0"/>
              <a:t>(MEASURES OF SPREAD)</a:t>
            </a:r>
            <a:endParaRPr lang="en-ID"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26</a:t>
            </a:fld>
            <a:endParaRPr lang="en-US" noProof="0" dirty="0"/>
          </a:p>
        </p:txBody>
      </p:sp>
      <p:sp>
        <p:nvSpPr>
          <p:cNvPr id="10" name="TextBox 9">
            <a:extLst>
              <a:ext uri="{FF2B5EF4-FFF2-40B4-BE49-F238E27FC236}">
                <a16:creationId xmlns:a16="http://schemas.microsoft.com/office/drawing/2014/main" id="{92519816-6EF8-44AB-AF54-678F96CB61DE}"/>
              </a:ext>
            </a:extLst>
          </p:cNvPr>
          <p:cNvSpPr txBox="1"/>
          <p:nvPr/>
        </p:nvSpPr>
        <p:spPr>
          <a:xfrm>
            <a:off x="3370248" y="1949158"/>
            <a:ext cx="5005008" cy="2554545"/>
          </a:xfrm>
          <a:prstGeom prst="rect">
            <a:avLst/>
          </a:prstGeom>
          <a:noFill/>
        </p:spPr>
        <p:txBody>
          <a:bodyPr wrap="square" rtlCol="0">
            <a:spAutoFit/>
          </a:bodyPr>
          <a:lstStyle/>
          <a:p>
            <a:r>
              <a:rPr lang="en-US" sz="1600" dirty="0"/>
              <a:t>(2) </a:t>
            </a:r>
            <a:r>
              <a:rPr lang="en-US" sz="1600" b="1" dirty="0"/>
              <a:t>Quartile </a:t>
            </a:r>
            <a:r>
              <a:rPr lang="en-US" sz="1600" dirty="0"/>
              <a:t>is a value that divides sequential data into four equal parts. Quartiles are divided into 3, namely:</a:t>
            </a:r>
          </a:p>
          <a:p>
            <a:endParaRPr lang="en-US" sz="1600" dirty="0"/>
          </a:p>
          <a:p>
            <a:pPr marL="285750" indent="-285750">
              <a:buFont typeface="Arial" panose="020B0604020202020204" pitchFamily="34" charset="0"/>
              <a:buChar char="•"/>
            </a:pPr>
            <a:r>
              <a:rPr lang="en-US" sz="1600" dirty="0"/>
              <a:t>Quartile 1 (Q1), namely the middle value between the median value and the smallest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Quartile 2 (Q2), which is the median of the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Quartile 3 (Q3), which is the middle value between the median and the largest data</a:t>
            </a:r>
            <a:endParaRPr lang="en-ID" sz="1600" dirty="0"/>
          </a:p>
        </p:txBody>
      </p:sp>
      <p:pic>
        <p:nvPicPr>
          <p:cNvPr id="4" name="Picture 3">
            <a:extLst>
              <a:ext uri="{FF2B5EF4-FFF2-40B4-BE49-F238E27FC236}">
                <a16:creationId xmlns:a16="http://schemas.microsoft.com/office/drawing/2014/main" id="{B2584035-60FF-4A8A-8EE9-D0610923C658}"/>
              </a:ext>
            </a:extLst>
          </p:cNvPr>
          <p:cNvPicPr>
            <a:picLocks noChangeAspect="1"/>
          </p:cNvPicPr>
          <p:nvPr/>
        </p:nvPicPr>
        <p:blipFill>
          <a:blip r:embed="rId2"/>
          <a:stretch>
            <a:fillRect/>
          </a:stretch>
        </p:blipFill>
        <p:spPr>
          <a:xfrm>
            <a:off x="234223" y="1949158"/>
            <a:ext cx="3048965" cy="4075450"/>
          </a:xfrm>
          <a:prstGeom prst="rect">
            <a:avLst/>
          </a:prstGeom>
          <a:ln w="28575" cap="sq" cmpd="thickThin">
            <a:solidFill>
              <a:schemeClr val="accent3">
                <a:lumMod val="75000"/>
              </a:schemeClr>
            </a:solidFill>
            <a:prstDash val="solid"/>
            <a:miter lim="800000"/>
          </a:ln>
          <a:effectLst>
            <a:innerShdw blurRad="76200">
              <a:srgbClr val="000000"/>
            </a:innerShdw>
          </a:effectLst>
        </p:spPr>
      </p:pic>
      <p:sp>
        <p:nvSpPr>
          <p:cNvPr id="11" name="TextBox 10">
            <a:extLst>
              <a:ext uri="{FF2B5EF4-FFF2-40B4-BE49-F238E27FC236}">
                <a16:creationId xmlns:a16="http://schemas.microsoft.com/office/drawing/2014/main" id="{64BE664F-4835-42D6-86C5-8FFA255F508F}"/>
              </a:ext>
            </a:extLst>
          </p:cNvPr>
          <p:cNvSpPr txBox="1"/>
          <p:nvPr/>
        </p:nvSpPr>
        <p:spPr>
          <a:xfrm>
            <a:off x="3399123" y="4701169"/>
            <a:ext cx="5005008" cy="1323439"/>
          </a:xfrm>
          <a:prstGeom prst="rect">
            <a:avLst/>
          </a:prstGeom>
          <a:noFill/>
        </p:spPr>
        <p:txBody>
          <a:bodyPr wrap="square" rtlCol="0">
            <a:spAutoFit/>
          </a:bodyPr>
          <a:lstStyle/>
          <a:p>
            <a:r>
              <a:rPr lang="en-US" sz="1600" dirty="0"/>
              <a:t>(3) </a:t>
            </a:r>
            <a:r>
              <a:rPr lang="en-US" sz="1600" b="1" dirty="0"/>
              <a:t>Interquartile range (IQR), </a:t>
            </a:r>
            <a:r>
              <a:rPr lang="en-US" sz="1600" dirty="0"/>
              <a:t>is the difference between the 75th percentile (upper quartile) and the 25th percentile (lower quartile). In other words, the IQR is the third quartile minus the first quartile. The quartiles can be identified clearly through a line box diagram.</a:t>
            </a:r>
            <a:endParaRPr lang="en-ID" sz="1600" dirty="0"/>
          </a:p>
        </p:txBody>
      </p:sp>
      <p:sp>
        <p:nvSpPr>
          <p:cNvPr id="13" name="Subtitle 3">
            <a:extLst>
              <a:ext uri="{FF2B5EF4-FFF2-40B4-BE49-F238E27FC236}">
                <a16:creationId xmlns:a16="http://schemas.microsoft.com/office/drawing/2014/main" id="{844BE07D-D598-4738-93A1-BDAC23BCD8DF}"/>
              </a:ext>
            </a:extLst>
          </p:cNvPr>
          <p:cNvSpPr txBox="1">
            <a:spLocks/>
          </p:cNvSpPr>
          <p:nvPr/>
        </p:nvSpPr>
        <p:spPr>
          <a:xfrm>
            <a:off x="8792342" y="2982803"/>
            <a:ext cx="3165435" cy="1004080"/>
          </a:xfrm>
          <a:prstGeom prst="rect">
            <a:avLst/>
          </a:prstGeom>
          <a:solidFill>
            <a:schemeClr val="tx1"/>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Quartiles and </a:t>
            </a:r>
            <a:r>
              <a:rPr lang="en-US" dirty="0" err="1">
                <a:solidFill>
                  <a:schemeClr val="bg1"/>
                </a:solidFill>
              </a:rPr>
              <a:t>interquartiles</a:t>
            </a:r>
            <a:r>
              <a:rPr lang="en-US" dirty="0">
                <a:solidFill>
                  <a:schemeClr val="bg1"/>
                </a:solidFill>
              </a:rPr>
              <a:t> can be used to find </a:t>
            </a:r>
            <a:r>
              <a:rPr lang="en-US" b="1" dirty="0">
                <a:solidFill>
                  <a:schemeClr val="bg1"/>
                </a:solidFill>
              </a:rPr>
              <a:t>outliers</a:t>
            </a:r>
            <a:r>
              <a:rPr lang="en-US" dirty="0">
                <a:solidFill>
                  <a:schemeClr val="bg1"/>
                </a:solidFill>
              </a:rPr>
              <a:t> from the upper and lower limits of a variable</a:t>
            </a:r>
          </a:p>
        </p:txBody>
      </p:sp>
    </p:spTree>
    <p:extLst>
      <p:ext uri="{BB962C8B-B14F-4D97-AF65-F5344CB8AC3E}">
        <p14:creationId xmlns:p14="http://schemas.microsoft.com/office/powerpoint/2010/main" val="311931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C6E-DD77-4F32-9F00-4C126B34F37B}"/>
              </a:ext>
            </a:extLst>
          </p:cNvPr>
          <p:cNvSpPr>
            <a:spLocks noGrp="1"/>
          </p:cNvSpPr>
          <p:nvPr>
            <p:ph type="title"/>
          </p:nvPr>
        </p:nvSpPr>
        <p:spPr>
          <a:xfrm>
            <a:off x="234423" y="141184"/>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D68C0466-CA04-41CB-8EE8-D0C5EA9C47B4}"/>
              </a:ext>
            </a:extLst>
          </p:cNvPr>
          <p:cNvSpPr>
            <a:spLocks noGrp="1"/>
          </p:cNvSpPr>
          <p:nvPr>
            <p:ph type="body" sz="quarter" idx="32"/>
          </p:nvPr>
        </p:nvSpPr>
        <p:spPr>
          <a:xfrm>
            <a:off x="234223" y="592059"/>
            <a:ext cx="9198000" cy="360000"/>
          </a:xfrm>
        </p:spPr>
        <p:txBody>
          <a:bodyPr/>
          <a:lstStyle/>
          <a:p>
            <a:pPr>
              <a:lnSpc>
                <a:spcPct val="100000"/>
              </a:lnSpc>
              <a:spcBef>
                <a:spcPts val="600"/>
              </a:spcBef>
            </a:pPr>
            <a:r>
              <a:rPr lang="en-US" sz="1600" dirty="0"/>
              <a:t>RANGE, QUARTILE AND INTERQUARTILE RANGE, VARIANCE, STANDARD DEVIATION</a:t>
            </a:r>
          </a:p>
          <a:p>
            <a:pPr>
              <a:lnSpc>
                <a:spcPct val="100000"/>
              </a:lnSpc>
              <a:spcBef>
                <a:spcPts val="600"/>
              </a:spcBef>
            </a:pPr>
            <a:r>
              <a:rPr lang="en-US" sz="1600" dirty="0"/>
              <a:t>(MEASURES OF SPREAD)</a:t>
            </a:r>
            <a:endParaRPr lang="en-ID" sz="1600" dirty="0"/>
          </a:p>
        </p:txBody>
      </p:sp>
      <p:sp>
        <p:nvSpPr>
          <p:cNvPr id="7" name="Slide Number Placeholder 6">
            <a:extLst>
              <a:ext uri="{FF2B5EF4-FFF2-40B4-BE49-F238E27FC236}">
                <a16:creationId xmlns:a16="http://schemas.microsoft.com/office/drawing/2014/main" id="{052F1C91-B874-4F65-9A9E-E31D99F2FE8C}"/>
              </a:ext>
            </a:extLst>
          </p:cNvPr>
          <p:cNvSpPr>
            <a:spLocks noGrp="1"/>
          </p:cNvSpPr>
          <p:nvPr>
            <p:ph type="sldNum" sz="quarter" idx="15"/>
          </p:nvPr>
        </p:nvSpPr>
        <p:spPr/>
        <p:txBody>
          <a:bodyPr/>
          <a:lstStyle/>
          <a:p>
            <a:fld id="{19B51A1E-902D-48AF-9020-955120F399B6}" type="slidenum">
              <a:rPr lang="en-US" noProof="0" smtClean="0"/>
              <a:pPr/>
              <a:t>27</a:t>
            </a:fld>
            <a:endParaRPr lang="en-US" noProof="0" dirty="0"/>
          </a:p>
        </p:txBody>
      </p:sp>
      <p:sp>
        <p:nvSpPr>
          <p:cNvPr id="10" name="TextBox 9">
            <a:extLst>
              <a:ext uri="{FF2B5EF4-FFF2-40B4-BE49-F238E27FC236}">
                <a16:creationId xmlns:a16="http://schemas.microsoft.com/office/drawing/2014/main" id="{92519816-6EF8-44AB-AF54-678F96CB61DE}"/>
              </a:ext>
            </a:extLst>
          </p:cNvPr>
          <p:cNvSpPr txBox="1"/>
          <p:nvPr/>
        </p:nvSpPr>
        <p:spPr>
          <a:xfrm>
            <a:off x="7235850" y="3571767"/>
            <a:ext cx="2394812" cy="830997"/>
          </a:xfrm>
          <a:prstGeom prst="rect">
            <a:avLst/>
          </a:prstGeom>
          <a:noFill/>
        </p:spPr>
        <p:txBody>
          <a:bodyPr wrap="square" rtlCol="0">
            <a:spAutoFit/>
          </a:bodyPr>
          <a:lstStyle/>
          <a:p>
            <a:r>
              <a:rPr lang="en-US" sz="1600" dirty="0"/>
              <a:t>(4) </a:t>
            </a:r>
            <a:r>
              <a:rPr lang="en-US" sz="1600" b="1" dirty="0"/>
              <a:t>Outlier </a:t>
            </a:r>
            <a:r>
              <a:rPr lang="en-US" sz="1600" dirty="0"/>
              <a:t>is a data value that exceeds a certain limit of a variable/column.</a:t>
            </a:r>
            <a:endParaRPr lang="en-ID" sz="1600" dirty="0"/>
          </a:p>
        </p:txBody>
      </p:sp>
      <p:pic>
        <p:nvPicPr>
          <p:cNvPr id="5" name="Picture 4">
            <a:extLst>
              <a:ext uri="{FF2B5EF4-FFF2-40B4-BE49-F238E27FC236}">
                <a16:creationId xmlns:a16="http://schemas.microsoft.com/office/drawing/2014/main" id="{CA8286BC-DE01-4AA7-9757-EFDD01C5339F}"/>
              </a:ext>
            </a:extLst>
          </p:cNvPr>
          <p:cNvPicPr>
            <a:picLocks noChangeAspect="1"/>
          </p:cNvPicPr>
          <p:nvPr/>
        </p:nvPicPr>
        <p:blipFill>
          <a:blip r:embed="rId2"/>
          <a:stretch>
            <a:fillRect/>
          </a:stretch>
        </p:blipFill>
        <p:spPr>
          <a:xfrm>
            <a:off x="234223" y="1869432"/>
            <a:ext cx="2209914" cy="4235668"/>
          </a:xfrm>
          <a:prstGeom prst="rect">
            <a:avLst/>
          </a:prstGeom>
          <a:ln w="28575" cap="sq" cmpd="thickThin">
            <a:solidFill>
              <a:schemeClr val="accent3">
                <a:lumMod val="75000"/>
              </a:schemeClr>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2CAA3AC-A295-4EFF-84D4-047870118B3D}"/>
              </a:ext>
            </a:extLst>
          </p:cNvPr>
          <p:cNvPicPr>
            <a:picLocks noChangeAspect="1"/>
          </p:cNvPicPr>
          <p:nvPr/>
        </p:nvPicPr>
        <p:blipFill>
          <a:blip r:embed="rId3"/>
          <a:stretch>
            <a:fillRect/>
          </a:stretch>
        </p:blipFill>
        <p:spPr>
          <a:xfrm>
            <a:off x="2610196" y="1869432"/>
            <a:ext cx="4459595" cy="4237200"/>
          </a:xfrm>
          <a:prstGeom prst="rect">
            <a:avLst/>
          </a:prstGeom>
        </p:spPr>
      </p:pic>
    </p:spTree>
    <p:extLst>
      <p:ext uri="{BB962C8B-B14F-4D97-AF65-F5344CB8AC3E}">
        <p14:creationId xmlns:p14="http://schemas.microsoft.com/office/powerpoint/2010/main" val="417591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66C8-D4A3-4C82-AAB6-6CAC994941B4}"/>
              </a:ext>
            </a:extLst>
          </p:cNvPr>
          <p:cNvSpPr>
            <a:spLocks noGrp="1"/>
          </p:cNvSpPr>
          <p:nvPr>
            <p:ph type="title"/>
          </p:nvPr>
        </p:nvSpPr>
        <p:spPr>
          <a:xfrm>
            <a:off x="432000" y="191375"/>
            <a:ext cx="9198000" cy="432000"/>
          </a:xfrm>
        </p:spPr>
        <p:txBody>
          <a:bodyPr/>
          <a:lstStyle/>
          <a:p>
            <a:r>
              <a:rPr lang="en-US" dirty="0"/>
              <a:t>DATA ANALYSIS USING DESCRIPTIVE STATISTICS</a:t>
            </a:r>
            <a:endParaRPr lang="en-ID" dirty="0"/>
          </a:p>
        </p:txBody>
      </p:sp>
      <p:sp>
        <p:nvSpPr>
          <p:cNvPr id="3" name="Text Placeholder 2">
            <a:extLst>
              <a:ext uri="{FF2B5EF4-FFF2-40B4-BE49-F238E27FC236}">
                <a16:creationId xmlns:a16="http://schemas.microsoft.com/office/drawing/2014/main" id="{72DF4DE4-5F66-4F29-AED1-988649864296}"/>
              </a:ext>
            </a:extLst>
          </p:cNvPr>
          <p:cNvSpPr>
            <a:spLocks noGrp="1"/>
          </p:cNvSpPr>
          <p:nvPr>
            <p:ph type="body" sz="quarter" idx="32"/>
          </p:nvPr>
        </p:nvSpPr>
        <p:spPr>
          <a:xfrm>
            <a:off x="431800" y="632625"/>
            <a:ext cx="9198000" cy="360000"/>
          </a:xfrm>
        </p:spPr>
        <p:txBody>
          <a:bodyPr/>
          <a:lstStyle/>
          <a:p>
            <a:r>
              <a:rPr lang="en-US" sz="1600" dirty="0"/>
              <a:t>SKEWNESS, CURTOSIS (MEASURES TO DESCRIBE SHAPE OF DISTRIBUTION)</a:t>
            </a:r>
            <a:endParaRPr lang="en-ID" sz="1600" dirty="0"/>
          </a:p>
          <a:p>
            <a:endParaRPr lang="en-ID" sz="1600" dirty="0"/>
          </a:p>
        </p:txBody>
      </p:sp>
      <p:sp>
        <p:nvSpPr>
          <p:cNvPr id="4" name="Content Placeholder 3">
            <a:extLst>
              <a:ext uri="{FF2B5EF4-FFF2-40B4-BE49-F238E27FC236}">
                <a16:creationId xmlns:a16="http://schemas.microsoft.com/office/drawing/2014/main" id="{AD46932E-257F-4DF9-B3B0-B6DDD8B11021}"/>
              </a:ext>
            </a:extLst>
          </p:cNvPr>
          <p:cNvSpPr>
            <a:spLocks noGrp="1"/>
          </p:cNvSpPr>
          <p:nvPr>
            <p:ph idx="1"/>
          </p:nvPr>
        </p:nvSpPr>
        <p:spPr>
          <a:xfrm>
            <a:off x="420673" y="1332340"/>
            <a:ext cx="1764000" cy="4679250"/>
          </a:xfrm>
        </p:spPr>
        <p:txBody>
          <a:bodyPr/>
          <a:lstStyle/>
          <a:p>
            <a:pPr marL="0" indent="0" algn="ctr">
              <a:buNone/>
            </a:pPr>
            <a:r>
              <a:rPr lang="en-US" b="1" dirty="0"/>
              <a:t>VARIANCE</a:t>
            </a:r>
            <a:endParaRPr lang="en-ID" b="1" dirty="0"/>
          </a:p>
        </p:txBody>
      </p:sp>
      <p:sp>
        <p:nvSpPr>
          <p:cNvPr id="5" name="Text Placeholder 4">
            <a:extLst>
              <a:ext uri="{FF2B5EF4-FFF2-40B4-BE49-F238E27FC236}">
                <a16:creationId xmlns:a16="http://schemas.microsoft.com/office/drawing/2014/main" id="{0AE7D2D3-E812-4AEE-B3E3-3D53A38187E0}"/>
              </a:ext>
            </a:extLst>
          </p:cNvPr>
          <p:cNvSpPr>
            <a:spLocks noGrp="1"/>
          </p:cNvSpPr>
          <p:nvPr>
            <p:ph type="body" sz="quarter" idx="12"/>
          </p:nvPr>
        </p:nvSpPr>
        <p:spPr>
          <a:xfrm>
            <a:off x="2824011" y="1117375"/>
            <a:ext cx="1764000" cy="4679250"/>
          </a:xfrm>
        </p:spPr>
        <p:txBody>
          <a:bodyPr/>
          <a:lstStyle/>
          <a:p>
            <a:pPr marL="0" indent="0" algn="ctr">
              <a:buNone/>
            </a:pPr>
            <a:r>
              <a:rPr lang="en-US" b="1" dirty="0"/>
              <a:t>STANDARD DEVIATION</a:t>
            </a:r>
            <a:endParaRPr lang="en-ID" b="1" dirty="0"/>
          </a:p>
        </p:txBody>
      </p:sp>
      <p:sp>
        <p:nvSpPr>
          <p:cNvPr id="6" name="Text Placeholder 5">
            <a:extLst>
              <a:ext uri="{FF2B5EF4-FFF2-40B4-BE49-F238E27FC236}">
                <a16:creationId xmlns:a16="http://schemas.microsoft.com/office/drawing/2014/main" id="{8E64E31F-70F6-4D2B-BD0B-269D78F3DD7D}"/>
              </a:ext>
            </a:extLst>
          </p:cNvPr>
          <p:cNvSpPr>
            <a:spLocks noGrp="1"/>
          </p:cNvSpPr>
          <p:nvPr>
            <p:ph type="body" sz="quarter" idx="13"/>
          </p:nvPr>
        </p:nvSpPr>
        <p:spPr>
          <a:xfrm>
            <a:off x="5214000" y="1319083"/>
            <a:ext cx="1764000" cy="4679250"/>
          </a:xfrm>
        </p:spPr>
        <p:txBody>
          <a:bodyPr/>
          <a:lstStyle/>
          <a:p>
            <a:pPr marL="0" indent="0" algn="ctr">
              <a:buNone/>
            </a:pPr>
            <a:r>
              <a:rPr lang="en-US" b="1" dirty="0"/>
              <a:t>SKEWNESS</a:t>
            </a:r>
            <a:endParaRPr lang="en-ID" b="1" dirty="0"/>
          </a:p>
        </p:txBody>
      </p:sp>
      <p:sp>
        <p:nvSpPr>
          <p:cNvPr id="7" name="Text Placeholder 6">
            <a:extLst>
              <a:ext uri="{FF2B5EF4-FFF2-40B4-BE49-F238E27FC236}">
                <a16:creationId xmlns:a16="http://schemas.microsoft.com/office/drawing/2014/main" id="{1EB9D923-FB2A-4AC7-91BD-9A13CC301067}"/>
              </a:ext>
            </a:extLst>
          </p:cNvPr>
          <p:cNvSpPr>
            <a:spLocks noGrp="1"/>
          </p:cNvSpPr>
          <p:nvPr>
            <p:ph type="body" sz="quarter" idx="14"/>
          </p:nvPr>
        </p:nvSpPr>
        <p:spPr>
          <a:xfrm>
            <a:off x="7750641" y="1319083"/>
            <a:ext cx="1764000" cy="4679250"/>
          </a:xfrm>
        </p:spPr>
        <p:txBody>
          <a:bodyPr/>
          <a:lstStyle/>
          <a:p>
            <a:pPr marL="0" indent="0" algn="ctr">
              <a:buNone/>
            </a:pPr>
            <a:r>
              <a:rPr lang="en-US" b="1" dirty="0"/>
              <a:t>KURTOSIS</a:t>
            </a:r>
            <a:endParaRPr lang="en-ID" b="1" dirty="0"/>
          </a:p>
        </p:txBody>
      </p:sp>
      <p:sp>
        <p:nvSpPr>
          <p:cNvPr id="9" name="Slide Number Placeholder 8">
            <a:extLst>
              <a:ext uri="{FF2B5EF4-FFF2-40B4-BE49-F238E27FC236}">
                <a16:creationId xmlns:a16="http://schemas.microsoft.com/office/drawing/2014/main" id="{E6F878FB-0B55-468C-BFF6-E09C4D2E896A}"/>
              </a:ext>
            </a:extLst>
          </p:cNvPr>
          <p:cNvSpPr>
            <a:spLocks noGrp="1"/>
          </p:cNvSpPr>
          <p:nvPr>
            <p:ph type="sldNum" sz="quarter" idx="33"/>
          </p:nvPr>
        </p:nvSpPr>
        <p:spPr/>
        <p:txBody>
          <a:bodyPr/>
          <a:lstStyle/>
          <a:p>
            <a:fld id="{19B51A1E-902D-48AF-9020-955120F399B6}" type="slidenum">
              <a:rPr lang="en-US" noProof="0" smtClean="0"/>
              <a:pPr/>
              <a:t>28</a:t>
            </a:fld>
            <a:endParaRPr lang="en-US" noProof="0" dirty="0"/>
          </a:p>
        </p:txBody>
      </p:sp>
      <p:pic>
        <p:nvPicPr>
          <p:cNvPr id="10" name="Picture 9">
            <a:extLst>
              <a:ext uri="{FF2B5EF4-FFF2-40B4-BE49-F238E27FC236}">
                <a16:creationId xmlns:a16="http://schemas.microsoft.com/office/drawing/2014/main" id="{D7F51897-C855-477B-B68A-BE783AD0F645}"/>
              </a:ext>
            </a:extLst>
          </p:cNvPr>
          <p:cNvPicPr>
            <a:picLocks noChangeAspect="1"/>
          </p:cNvPicPr>
          <p:nvPr/>
        </p:nvPicPr>
        <p:blipFill>
          <a:blip r:embed="rId2"/>
          <a:stretch>
            <a:fillRect/>
          </a:stretch>
        </p:blipFill>
        <p:spPr>
          <a:xfrm>
            <a:off x="234000" y="1636214"/>
            <a:ext cx="2160000" cy="3442938"/>
          </a:xfrm>
          <a:prstGeom prst="rect">
            <a:avLst/>
          </a:prstGeom>
        </p:spPr>
      </p:pic>
      <p:pic>
        <p:nvPicPr>
          <p:cNvPr id="11" name="Picture 10">
            <a:extLst>
              <a:ext uri="{FF2B5EF4-FFF2-40B4-BE49-F238E27FC236}">
                <a16:creationId xmlns:a16="http://schemas.microsoft.com/office/drawing/2014/main" id="{0DD3F8C4-4FFA-4A81-B1D9-20523FF6B985}"/>
              </a:ext>
            </a:extLst>
          </p:cNvPr>
          <p:cNvPicPr>
            <a:picLocks noChangeAspect="1"/>
          </p:cNvPicPr>
          <p:nvPr/>
        </p:nvPicPr>
        <p:blipFill>
          <a:blip r:embed="rId3"/>
          <a:stretch>
            <a:fillRect/>
          </a:stretch>
        </p:blipFill>
        <p:spPr>
          <a:xfrm>
            <a:off x="2626011" y="1636214"/>
            <a:ext cx="2160000" cy="3522162"/>
          </a:xfrm>
          <a:prstGeom prst="rect">
            <a:avLst/>
          </a:prstGeom>
        </p:spPr>
      </p:pic>
      <p:pic>
        <p:nvPicPr>
          <p:cNvPr id="12" name="Picture 11">
            <a:extLst>
              <a:ext uri="{FF2B5EF4-FFF2-40B4-BE49-F238E27FC236}">
                <a16:creationId xmlns:a16="http://schemas.microsoft.com/office/drawing/2014/main" id="{FC1C0E7D-4E43-4337-A1BD-BB7DFE1D7033}"/>
              </a:ext>
            </a:extLst>
          </p:cNvPr>
          <p:cNvPicPr>
            <a:picLocks noChangeAspect="1"/>
          </p:cNvPicPr>
          <p:nvPr/>
        </p:nvPicPr>
        <p:blipFill>
          <a:blip r:embed="rId4"/>
          <a:stretch>
            <a:fillRect/>
          </a:stretch>
        </p:blipFill>
        <p:spPr>
          <a:xfrm>
            <a:off x="5058431" y="1636214"/>
            <a:ext cx="2160000" cy="3734676"/>
          </a:xfrm>
          <a:prstGeom prst="rect">
            <a:avLst/>
          </a:prstGeom>
        </p:spPr>
      </p:pic>
      <p:pic>
        <p:nvPicPr>
          <p:cNvPr id="14" name="Picture 13">
            <a:extLst>
              <a:ext uri="{FF2B5EF4-FFF2-40B4-BE49-F238E27FC236}">
                <a16:creationId xmlns:a16="http://schemas.microsoft.com/office/drawing/2014/main" id="{E435926D-34C6-42CF-A3FB-D4AF98B71DC0}"/>
              </a:ext>
            </a:extLst>
          </p:cNvPr>
          <p:cNvPicPr>
            <a:picLocks noChangeAspect="1"/>
          </p:cNvPicPr>
          <p:nvPr/>
        </p:nvPicPr>
        <p:blipFill>
          <a:blip r:embed="rId5"/>
          <a:stretch>
            <a:fillRect/>
          </a:stretch>
        </p:blipFill>
        <p:spPr>
          <a:xfrm>
            <a:off x="7552641" y="1636214"/>
            <a:ext cx="2160000" cy="3641571"/>
          </a:xfrm>
          <a:prstGeom prst="rect">
            <a:avLst/>
          </a:prstGeom>
        </p:spPr>
      </p:pic>
      <p:sp>
        <p:nvSpPr>
          <p:cNvPr id="15" name="TextBox 14">
            <a:extLst>
              <a:ext uri="{FF2B5EF4-FFF2-40B4-BE49-F238E27FC236}">
                <a16:creationId xmlns:a16="http://schemas.microsoft.com/office/drawing/2014/main" id="{F751A803-FE46-46A3-B4FA-0C308AA3DD5D}"/>
              </a:ext>
            </a:extLst>
          </p:cNvPr>
          <p:cNvSpPr txBox="1"/>
          <p:nvPr/>
        </p:nvSpPr>
        <p:spPr>
          <a:xfrm>
            <a:off x="54239" y="5406855"/>
            <a:ext cx="9859782"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t>Skewness</a:t>
            </a:r>
            <a:r>
              <a:rPr lang="en-US" sz="1600" dirty="0"/>
              <a:t> of </a:t>
            </a:r>
            <a:r>
              <a:rPr lang="en-US" sz="1600" dirty="0" err="1"/>
              <a:t>total_char_wo_stopwords</a:t>
            </a:r>
            <a:r>
              <a:rPr lang="en-US" sz="1600" dirty="0"/>
              <a:t> and </a:t>
            </a:r>
            <a:r>
              <a:rPr lang="en-US" sz="1600" dirty="0" err="1"/>
              <a:t>total_word_wo_stopwords</a:t>
            </a:r>
            <a:r>
              <a:rPr lang="en-US" sz="1600" dirty="0"/>
              <a:t> </a:t>
            </a:r>
            <a:r>
              <a:rPr lang="en-US" sz="1600" b="1" dirty="0"/>
              <a:t>more than 0, meaning that skewness is positive.</a:t>
            </a:r>
          </a:p>
          <a:p>
            <a:endParaRPr lang="en-US" sz="1600" b="1" dirty="0"/>
          </a:p>
          <a:p>
            <a:pPr marL="285750" indent="-285750">
              <a:buFont typeface="Arial" panose="020B0604020202020204" pitchFamily="34" charset="0"/>
              <a:buChar char="•"/>
            </a:pPr>
            <a:r>
              <a:rPr lang="en-US" sz="1600" b="1" dirty="0"/>
              <a:t>Kurtosis</a:t>
            </a:r>
            <a:r>
              <a:rPr lang="en-US" sz="1600" dirty="0"/>
              <a:t> of </a:t>
            </a:r>
            <a:r>
              <a:rPr lang="en-US" sz="1600" dirty="0" err="1"/>
              <a:t>total_char_wo_stopwords</a:t>
            </a:r>
            <a:r>
              <a:rPr lang="en-US" sz="1600" dirty="0"/>
              <a:t> and </a:t>
            </a:r>
            <a:r>
              <a:rPr lang="en-US" sz="1600" dirty="0" err="1"/>
              <a:t>total_word_wo_stopwords</a:t>
            </a:r>
            <a:r>
              <a:rPr lang="en-US" sz="1600" dirty="0"/>
              <a:t> less than 3, </a:t>
            </a:r>
            <a:r>
              <a:rPr lang="en-US" sz="1600" b="1" dirty="0"/>
              <a:t>meaning that it is </a:t>
            </a:r>
            <a:r>
              <a:rPr lang="en-US" sz="1600" b="1" dirty="0" err="1"/>
              <a:t>playkurtic</a:t>
            </a:r>
            <a:r>
              <a:rPr lang="en-US" sz="1600" b="1" dirty="0"/>
              <a:t> which tends to produce fewer outlier values.</a:t>
            </a:r>
            <a:endParaRPr lang="en-ID" sz="1600" b="1" dirty="0"/>
          </a:p>
        </p:txBody>
      </p:sp>
      <p:sp>
        <p:nvSpPr>
          <p:cNvPr id="16" name="Rectangle 15">
            <a:extLst>
              <a:ext uri="{FF2B5EF4-FFF2-40B4-BE49-F238E27FC236}">
                <a16:creationId xmlns:a16="http://schemas.microsoft.com/office/drawing/2014/main" id="{F04EAC45-6B99-49C8-B66E-CE75052FA623}"/>
              </a:ext>
            </a:extLst>
          </p:cNvPr>
          <p:cNvSpPr/>
          <p:nvPr/>
        </p:nvSpPr>
        <p:spPr>
          <a:xfrm>
            <a:off x="5058431" y="2819834"/>
            <a:ext cx="2160000" cy="35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90FB4C38-B1B6-4292-BF74-A8AA47D52A43}"/>
              </a:ext>
            </a:extLst>
          </p:cNvPr>
          <p:cNvSpPr/>
          <p:nvPr/>
        </p:nvSpPr>
        <p:spPr>
          <a:xfrm>
            <a:off x="7552641" y="2749168"/>
            <a:ext cx="2160000" cy="35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2226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698323" y="3427364"/>
            <a:ext cx="6798250" cy="1674470"/>
          </a:xfrm>
        </p:spPr>
        <p:txBody>
          <a:bodyPr/>
          <a:lstStyle/>
          <a:p>
            <a:r>
              <a:rPr lang="en-US" dirty="0"/>
              <a:t>Part IV</a:t>
            </a:r>
            <a:br>
              <a:rPr lang="en-US" dirty="0"/>
            </a:br>
            <a:br>
              <a:rPr lang="en-US" dirty="0"/>
            </a:br>
            <a:r>
              <a:rPr lang="en-US" dirty="0"/>
              <a:t>DATA VISUALIZATION</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29</a:t>
            </a:fld>
            <a:endParaRPr lang="en-US" dirty="0"/>
          </a:p>
        </p:txBody>
      </p:sp>
      <p:sp>
        <p:nvSpPr>
          <p:cNvPr id="6" name="Subtitle 3">
            <a:extLst>
              <a:ext uri="{FF2B5EF4-FFF2-40B4-BE49-F238E27FC236}">
                <a16:creationId xmlns:a16="http://schemas.microsoft.com/office/drawing/2014/main" id="{8D1B4C0B-AB91-4524-9E00-F39D6D5E61F2}"/>
              </a:ext>
            </a:extLst>
          </p:cNvPr>
          <p:cNvSpPr>
            <a:spLocks noGrp="1"/>
          </p:cNvSpPr>
          <p:nvPr>
            <p:ph type="subTitle" idx="1"/>
          </p:nvPr>
        </p:nvSpPr>
        <p:spPr>
          <a:xfrm>
            <a:off x="9980473" y="3296845"/>
            <a:ext cx="1983729" cy="1935508"/>
          </a:xfrm>
          <a:solidFill>
            <a:schemeClr val="tx1"/>
          </a:solidFill>
        </p:spPr>
        <p:txBody>
          <a:bodyPr/>
          <a:lstStyle/>
          <a:p>
            <a:r>
              <a:rPr lang="en-US" dirty="0">
                <a:solidFill>
                  <a:schemeClr val="bg1"/>
                </a:solidFill>
              </a:rPr>
              <a:t>Univariate</a:t>
            </a:r>
          </a:p>
          <a:p>
            <a:r>
              <a:rPr lang="en-US" dirty="0">
                <a:solidFill>
                  <a:schemeClr val="bg1"/>
                </a:solidFill>
              </a:rPr>
              <a:t>Bivariate</a:t>
            </a:r>
          </a:p>
          <a:p>
            <a:r>
              <a:rPr lang="en-US" dirty="0">
                <a:solidFill>
                  <a:schemeClr val="bg1"/>
                </a:solidFill>
              </a:rPr>
              <a:t>Using :</a:t>
            </a:r>
          </a:p>
          <a:p>
            <a:pPr marL="285750" indent="-285750">
              <a:buFont typeface="Arial" panose="020B0604020202020204" pitchFamily="34" charset="0"/>
              <a:buChar char="•"/>
            </a:pPr>
            <a:r>
              <a:rPr lang="en-US" dirty="0">
                <a:solidFill>
                  <a:schemeClr val="bg1"/>
                </a:solidFill>
              </a:rPr>
              <a:t>Matplotlib</a:t>
            </a:r>
          </a:p>
          <a:p>
            <a:pPr marL="285750" indent="-285750">
              <a:buFont typeface="Arial" panose="020B0604020202020204" pitchFamily="34" charset="0"/>
              <a:buChar char="•"/>
            </a:pPr>
            <a:r>
              <a:rPr lang="en-US" dirty="0" err="1">
                <a:solidFill>
                  <a:schemeClr val="bg1"/>
                </a:solidFill>
              </a:rPr>
              <a:t>Wordcloud</a:t>
            </a:r>
            <a:endParaRPr lang="en-US" dirty="0">
              <a:solidFill>
                <a:schemeClr val="bg1"/>
              </a:solidFill>
            </a:endParaRPr>
          </a:p>
        </p:txBody>
      </p:sp>
    </p:spTree>
    <p:extLst>
      <p:ext uri="{BB962C8B-B14F-4D97-AF65-F5344CB8AC3E}">
        <p14:creationId xmlns:p14="http://schemas.microsoft.com/office/powerpoint/2010/main" val="6274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RESEARCH BACKGROUND</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a:xfrm>
            <a:off x="11447502" y="6401750"/>
            <a:ext cx="278418" cy="274324"/>
          </a:xfrm>
        </p:spPr>
        <p:txBody>
          <a:bodyPr/>
          <a:lstStyle/>
          <a:p>
            <a:fld id="{19B51A1E-902D-48AF-9020-955120F399B6}" type="slidenum">
              <a:rPr lang="en-US" smtClean="0"/>
              <a:pPr/>
              <a:t>3</a:t>
            </a:fld>
            <a:endParaRPr lang="en-US" dirty="0"/>
          </a:p>
        </p:txBody>
      </p:sp>
      <p:pic>
        <p:nvPicPr>
          <p:cNvPr id="9" name="Picture Placeholder 8" descr="Top view of three ma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608320" y="1623105"/>
            <a:ext cx="3737526" cy="3932633"/>
          </a:xfrm>
        </p:spPr>
      </p:pic>
      <p:sp>
        <p:nvSpPr>
          <p:cNvPr id="5" name="Rectangle 2">
            <a:extLst>
              <a:ext uri="{FF2B5EF4-FFF2-40B4-BE49-F238E27FC236}">
                <a16:creationId xmlns:a16="http://schemas.microsoft.com/office/drawing/2014/main" id="{17CF772D-0ACC-491F-B02A-4369847125A8}"/>
              </a:ext>
            </a:extLst>
          </p:cNvPr>
          <p:cNvSpPr>
            <a:spLocks noGrp="1" noChangeArrowheads="1"/>
          </p:cNvSpPr>
          <p:nvPr>
            <p:ph sz="half" idx="1"/>
          </p:nvPr>
        </p:nvSpPr>
        <p:spPr bwMode="auto">
          <a:xfrm>
            <a:off x="432000" y="1422255"/>
            <a:ext cx="7089693" cy="459100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None/>
            </a:pPr>
            <a:r>
              <a:rPr lang="en-US" altLang="en-US" sz="2000" dirty="0">
                <a:solidFill>
                  <a:srgbClr val="202124"/>
                </a:solidFill>
                <a:latin typeface="inherit"/>
              </a:rPr>
              <a:t>Are you individuals who use social media, or are you referred to as 'Netizens,' particularly on Twitter? If yes, you are one of Indonesia's 18.45 million 'Netizens' (source: dataindonesia.id).</a:t>
            </a:r>
          </a:p>
          <a:p>
            <a:pPr marL="0" lvl="0" indent="0" algn="just" eaLnBrk="0" fontAlgn="base" hangingPunct="0">
              <a:lnSpc>
                <a:spcPct val="100000"/>
              </a:lnSpc>
              <a:spcBef>
                <a:spcPct val="0"/>
              </a:spcBef>
              <a:spcAft>
                <a:spcPct val="0"/>
              </a:spcAft>
              <a:buNone/>
            </a:pPr>
            <a:endParaRPr lang="en-US" altLang="en-US" sz="2000" dirty="0">
              <a:solidFill>
                <a:srgbClr val="202124"/>
              </a:solidFill>
              <a:latin typeface="inherit"/>
            </a:endParaRPr>
          </a:p>
          <a:p>
            <a:pPr marL="0" lvl="0" indent="0" algn="just" eaLnBrk="0" fontAlgn="base" hangingPunct="0">
              <a:lnSpc>
                <a:spcPct val="100000"/>
              </a:lnSpc>
              <a:spcBef>
                <a:spcPct val="0"/>
              </a:spcBef>
              <a:spcAft>
                <a:spcPct val="0"/>
              </a:spcAft>
              <a:buNone/>
            </a:pPr>
            <a:r>
              <a:rPr lang="en-US" altLang="en-US" sz="2000" dirty="0">
                <a:solidFill>
                  <a:srgbClr val="202124"/>
                </a:solidFill>
                <a:latin typeface="inherit"/>
              </a:rPr>
              <a:t>In this study, I will investigate tweets in Indonesia utilizing Data Science and technologies such as Python, </a:t>
            </a:r>
            <a:r>
              <a:rPr lang="en-US" altLang="en-US" sz="2000" dirty="0" err="1">
                <a:solidFill>
                  <a:srgbClr val="202124"/>
                </a:solidFill>
                <a:latin typeface="inherit"/>
              </a:rPr>
              <a:t>Jupyter</a:t>
            </a:r>
            <a:r>
              <a:rPr lang="en-US" altLang="en-US" sz="2000" dirty="0">
                <a:solidFill>
                  <a:srgbClr val="202124"/>
                </a:solidFill>
                <a:latin typeface="inherit"/>
              </a:rPr>
              <a:t> Notebook, Visual Studio Code. I'll be conducting data cleaning, descriptive analysis, and displaying descriptively analyzed data.</a:t>
            </a:r>
          </a:p>
          <a:p>
            <a:pPr marL="0" lvl="0" indent="0" algn="just" eaLnBrk="0" fontAlgn="base" hangingPunct="0">
              <a:lnSpc>
                <a:spcPct val="100000"/>
              </a:lnSpc>
              <a:spcBef>
                <a:spcPct val="0"/>
              </a:spcBef>
              <a:spcAft>
                <a:spcPct val="0"/>
              </a:spcAft>
              <a:buNone/>
            </a:pPr>
            <a:endParaRPr lang="en-US" altLang="en-US" sz="2000" dirty="0">
              <a:solidFill>
                <a:srgbClr val="202124"/>
              </a:solidFill>
              <a:latin typeface="inherit"/>
            </a:endParaRPr>
          </a:p>
          <a:p>
            <a:pPr marL="0" lvl="0" indent="0" algn="just" eaLnBrk="0" fontAlgn="base" hangingPunct="0">
              <a:lnSpc>
                <a:spcPct val="100000"/>
              </a:lnSpc>
              <a:spcBef>
                <a:spcPct val="0"/>
              </a:spcBef>
              <a:spcAft>
                <a:spcPct val="0"/>
              </a:spcAft>
              <a:buNone/>
            </a:pPr>
            <a:r>
              <a:rPr lang="en-US" altLang="en-US" sz="2000" dirty="0">
                <a:solidFill>
                  <a:srgbClr val="202124"/>
                </a:solidFill>
                <a:latin typeface="inherit"/>
              </a:rPr>
              <a:t>This study is based on a data set obtained from https://www.kaggle.com/datasets/ilhamfp31/indonesian-abusive-and-hate-speech-twitter-text and the original author's GitHub repository: https://github.com/okkyibrohim/en-multi-label-hate-speech-and-abusive-language-detection. This information was compiled in 2019.</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070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1271-AB51-4AFD-895B-532D49D3974B}"/>
              </a:ext>
            </a:extLst>
          </p:cNvPr>
          <p:cNvSpPr>
            <a:spLocks noGrp="1"/>
          </p:cNvSpPr>
          <p:nvPr>
            <p:ph type="title"/>
          </p:nvPr>
        </p:nvSpPr>
        <p:spPr/>
        <p:txBody>
          <a:bodyPr/>
          <a:lstStyle/>
          <a:p>
            <a:r>
              <a:rPr lang="en-US" dirty="0"/>
              <a:t>DATA VISUALIZATION</a:t>
            </a:r>
            <a:endParaRPr lang="en-ID" dirty="0"/>
          </a:p>
        </p:txBody>
      </p:sp>
      <p:sp>
        <p:nvSpPr>
          <p:cNvPr id="3" name="Text Placeholder 2">
            <a:extLst>
              <a:ext uri="{FF2B5EF4-FFF2-40B4-BE49-F238E27FC236}">
                <a16:creationId xmlns:a16="http://schemas.microsoft.com/office/drawing/2014/main" id="{1433C8A8-5953-42FC-95D5-4F8EF3DCAA29}"/>
              </a:ext>
            </a:extLst>
          </p:cNvPr>
          <p:cNvSpPr>
            <a:spLocks noGrp="1"/>
          </p:cNvSpPr>
          <p:nvPr>
            <p:ph type="body" sz="quarter" idx="32"/>
          </p:nvPr>
        </p:nvSpPr>
        <p:spPr>
          <a:xfrm>
            <a:off x="431800" y="959875"/>
            <a:ext cx="9198000" cy="360000"/>
          </a:xfrm>
        </p:spPr>
        <p:txBody>
          <a:bodyPr/>
          <a:lstStyle/>
          <a:p>
            <a:r>
              <a:rPr lang="en-US" dirty="0"/>
              <a:t>UNIVARIATE ANALYSIS</a:t>
            </a:r>
            <a:endParaRPr lang="en-ID" dirty="0"/>
          </a:p>
        </p:txBody>
      </p:sp>
      <p:sp>
        <p:nvSpPr>
          <p:cNvPr id="4" name="Text Placeholder 3">
            <a:extLst>
              <a:ext uri="{FF2B5EF4-FFF2-40B4-BE49-F238E27FC236}">
                <a16:creationId xmlns:a16="http://schemas.microsoft.com/office/drawing/2014/main" id="{5A6DEE7F-9F2E-4CB2-AB11-1607F69EBF03}"/>
              </a:ext>
            </a:extLst>
          </p:cNvPr>
          <p:cNvSpPr>
            <a:spLocks noGrp="1"/>
          </p:cNvSpPr>
          <p:nvPr>
            <p:ph type="body" idx="1"/>
          </p:nvPr>
        </p:nvSpPr>
        <p:spPr>
          <a:xfrm>
            <a:off x="432000" y="1432296"/>
            <a:ext cx="4500000" cy="954770"/>
          </a:xfrm>
        </p:spPr>
        <p:txBody>
          <a:bodyPr/>
          <a:lstStyle/>
          <a:p>
            <a:r>
              <a:rPr lang="en-US" sz="2000" dirty="0"/>
              <a:t>10 WORDS MOST FREQUENTLY APPEARING FROM INDONESIAN NETIZEN BY WORDCLOUD</a:t>
            </a:r>
            <a:endParaRPr lang="en-ID" sz="2000" dirty="0"/>
          </a:p>
        </p:txBody>
      </p:sp>
      <p:pic>
        <p:nvPicPr>
          <p:cNvPr id="10" name="Content Placeholder 9">
            <a:extLst>
              <a:ext uri="{FF2B5EF4-FFF2-40B4-BE49-F238E27FC236}">
                <a16:creationId xmlns:a16="http://schemas.microsoft.com/office/drawing/2014/main" id="{353F6C3B-D54F-4163-A777-D7770EEB8D1A}"/>
              </a:ext>
            </a:extLst>
          </p:cNvPr>
          <p:cNvPicPr>
            <a:picLocks noGrp="1" noChangeAspect="1"/>
          </p:cNvPicPr>
          <p:nvPr>
            <p:ph sz="half" idx="2"/>
          </p:nvPr>
        </p:nvPicPr>
        <p:blipFill>
          <a:blip r:embed="rId2"/>
          <a:stretch>
            <a:fillRect/>
          </a:stretch>
        </p:blipFill>
        <p:spPr>
          <a:xfrm>
            <a:off x="431800" y="2982516"/>
            <a:ext cx="4500563" cy="2250281"/>
          </a:xfrm>
          <a:ln w="28575">
            <a:solidFill>
              <a:schemeClr val="bg2">
                <a:lumMod val="50000"/>
              </a:schemeClr>
            </a:solidFill>
          </a:ln>
        </p:spPr>
      </p:pic>
      <p:sp>
        <p:nvSpPr>
          <p:cNvPr id="7" name="Text Placeholder 6">
            <a:extLst>
              <a:ext uri="{FF2B5EF4-FFF2-40B4-BE49-F238E27FC236}">
                <a16:creationId xmlns:a16="http://schemas.microsoft.com/office/drawing/2014/main" id="{47CD3C2C-5502-494A-BAA2-62A1FE48F57C}"/>
              </a:ext>
            </a:extLst>
          </p:cNvPr>
          <p:cNvSpPr>
            <a:spLocks noGrp="1"/>
          </p:cNvSpPr>
          <p:nvPr>
            <p:ph type="body" sz="quarter" idx="12"/>
          </p:nvPr>
        </p:nvSpPr>
        <p:spPr/>
        <p:txBody>
          <a:bodyPr/>
          <a:lstStyle/>
          <a:p>
            <a:endParaRPr lang="en-ID"/>
          </a:p>
        </p:txBody>
      </p:sp>
      <p:sp>
        <p:nvSpPr>
          <p:cNvPr id="8" name="Slide Number Placeholder 7">
            <a:extLst>
              <a:ext uri="{FF2B5EF4-FFF2-40B4-BE49-F238E27FC236}">
                <a16:creationId xmlns:a16="http://schemas.microsoft.com/office/drawing/2014/main" id="{2E265252-3F61-48DA-8F69-B4C3FF3739B6}"/>
              </a:ext>
            </a:extLst>
          </p:cNvPr>
          <p:cNvSpPr>
            <a:spLocks noGrp="1"/>
          </p:cNvSpPr>
          <p:nvPr>
            <p:ph type="sldNum" sz="quarter" idx="33"/>
          </p:nvPr>
        </p:nvSpPr>
        <p:spPr/>
        <p:txBody>
          <a:bodyPr/>
          <a:lstStyle/>
          <a:p>
            <a:fld id="{19B51A1E-902D-48AF-9020-955120F399B6}" type="slidenum">
              <a:rPr lang="en-US" noProof="0" smtClean="0"/>
              <a:pPr/>
              <a:t>30</a:t>
            </a:fld>
            <a:endParaRPr lang="en-US" noProof="0" dirty="0"/>
          </a:p>
        </p:txBody>
      </p:sp>
      <p:pic>
        <p:nvPicPr>
          <p:cNvPr id="14" name="Picture 13">
            <a:extLst>
              <a:ext uri="{FF2B5EF4-FFF2-40B4-BE49-F238E27FC236}">
                <a16:creationId xmlns:a16="http://schemas.microsoft.com/office/drawing/2014/main" id="{CB2F3262-2800-4F7C-AC5A-81F37ECC0F72}"/>
              </a:ext>
            </a:extLst>
          </p:cNvPr>
          <p:cNvPicPr>
            <a:picLocks noChangeAspect="1"/>
          </p:cNvPicPr>
          <p:nvPr/>
        </p:nvPicPr>
        <p:blipFill>
          <a:blip r:embed="rId3"/>
          <a:stretch>
            <a:fillRect/>
          </a:stretch>
        </p:blipFill>
        <p:spPr>
          <a:xfrm>
            <a:off x="5338627" y="2521820"/>
            <a:ext cx="4082346" cy="3490770"/>
          </a:xfrm>
          <a:prstGeom prst="rect">
            <a:avLst/>
          </a:prstGeom>
        </p:spPr>
      </p:pic>
      <p:sp>
        <p:nvSpPr>
          <p:cNvPr id="15" name="Text Placeholder 3">
            <a:extLst>
              <a:ext uri="{FF2B5EF4-FFF2-40B4-BE49-F238E27FC236}">
                <a16:creationId xmlns:a16="http://schemas.microsoft.com/office/drawing/2014/main" id="{87F40861-9263-4F7F-B5FE-2070E246F83C}"/>
              </a:ext>
            </a:extLst>
          </p:cNvPr>
          <p:cNvSpPr txBox="1">
            <a:spLocks/>
          </p:cNvSpPr>
          <p:nvPr/>
        </p:nvSpPr>
        <p:spPr>
          <a:xfrm>
            <a:off x="5129800" y="1415750"/>
            <a:ext cx="4500000" cy="954770"/>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10 WORDS MOST FREQUENTLY APPEARING FROM INDONESIAN NETIZEN BY BARCHART MATPLOTLIB</a:t>
            </a:r>
            <a:endParaRPr lang="en-ID" sz="2000" dirty="0"/>
          </a:p>
        </p:txBody>
      </p:sp>
    </p:spTree>
    <p:extLst>
      <p:ext uri="{BB962C8B-B14F-4D97-AF65-F5344CB8AC3E}">
        <p14:creationId xmlns:p14="http://schemas.microsoft.com/office/powerpoint/2010/main" val="3779260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1271-AB51-4AFD-895B-532D49D3974B}"/>
              </a:ext>
            </a:extLst>
          </p:cNvPr>
          <p:cNvSpPr>
            <a:spLocks noGrp="1"/>
          </p:cNvSpPr>
          <p:nvPr>
            <p:ph type="title"/>
          </p:nvPr>
        </p:nvSpPr>
        <p:spPr>
          <a:xfrm>
            <a:off x="172118" y="103088"/>
            <a:ext cx="9198000" cy="432000"/>
          </a:xfrm>
        </p:spPr>
        <p:txBody>
          <a:bodyPr/>
          <a:lstStyle/>
          <a:p>
            <a:r>
              <a:rPr lang="en-US" dirty="0"/>
              <a:t>DATA VISUALIZATION</a:t>
            </a:r>
            <a:endParaRPr lang="en-ID" dirty="0"/>
          </a:p>
        </p:txBody>
      </p:sp>
      <p:sp>
        <p:nvSpPr>
          <p:cNvPr id="3" name="Text Placeholder 2">
            <a:extLst>
              <a:ext uri="{FF2B5EF4-FFF2-40B4-BE49-F238E27FC236}">
                <a16:creationId xmlns:a16="http://schemas.microsoft.com/office/drawing/2014/main" id="{1433C8A8-5953-42FC-95D5-4F8EF3DCAA29}"/>
              </a:ext>
            </a:extLst>
          </p:cNvPr>
          <p:cNvSpPr>
            <a:spLocks noGrp="1"/>
          </p:cNvSpPr>
          <p:nvPr>
            <p:ph type="body" sz="quarter" idx="32"/>
          </p:nvPr>
        </p:nvSpPr>
        <p:spPr>
          <a:xfrm>
            <a:off x="171918" y="630963"/>
            <a:ext cx="9198000" cy="360000"/>
          </a:xfrm>
        </p:spPr>
        <p:txBody>
          <a:bodyPr/>
          <a:lstStyle/>
          <a:p>
            <a:r>
              <a:rPr lang="en-US" dirty="0"/>
              <a:t>UNIVARIATE ANALYSIS</a:t>
            </a:r>
            <a:endParaRPr lang="en-ID" dirty="0"/>
          </a:p>
        </p:txBody>
      </p:sp>
      <p:sp>
        <p:nvSpPr>
          <p:cNvPr id="4" name="Text Placeholder 3">
            <a:extLst>
              <a:ext uri="{FF2B5EF4-FFF2-40B4-BE49-F238E27FC236}">
                <a16:creationId xmlns:a16="http://schemas.microsoft.com/office/drawing/2014/main" id="{5A6DEE7F-9F2E-4CB2-AB11-1607F69EBF03}"/>
              </a:ext>
            </a:extLst>
          </p:cNvPr>
          <p:cNvSpPr>
            <a:spLocks noGrp="1"/>
          </p:cNvSpPr>
          <p:nvPr>
            <p:ph type="body" idx="1"/>
          </p:nvPr>
        </p:nvSpPr>
        <p:spPr>
          <a:xfrm>
            <a:off x="172118" y="1191670"/>
            <a:ext cx="3995621" cy="1253148"/>
          </a:xfrm>
        </p:spPr>
        <p:txBody>
          <a:bodyPr/>
          <a:lstStyle/>
          <a:p>
            <a:r>
              <a:rPr lang="en-US" sz="2000" dirty="0"/>
              <a:t>How Many Alay Words on df['</a:t>
            </a:r>
            <a:r>
              <a:rPr lang="en-US" sz="2000" dirty="0" err="1"/>
              <a:t>clean_tweet_wo_stopwords</a:t>
            </a:r>
            <a:r>
              <a:rPr lang="en-US" sz="2000" dirty="0"/>
              <a:t>'] Based on Words on </a:t>
            </a:r>
            <a:r>
              <a:rPr lang="en-US" sz="2000" dirty="0" err="1"/>
              <a:t>df_kamus</a:t>
            </a:r>
            <a:r>
              <a:rPr lang="en-US" sz="2000" dirty="0"/>
              <a:t>['</a:t>
            </a:r>
            <a:r>
              <a:rPr lang="en-US" sz="2000" dirty="0" err="1"/>
              <a:t>anakjakartaasikasik</a:t>
            </a:r>
            <a:r>
              <a:rPr lang="en-US" sz="2000" dirty="0"/>
              <a:t>']?</a:t>
            </a:r>
            <a:endParaRPr lang="en-ID" sz="2000" dirty="0"/>
          </a:p>
        </p:txBody>
      </p:sp>
      <p:sp>
        <p:nvSpPr>
          <p:cNvPr id="8" name="Slide Number Placeholder 7">
            <a:extLst>
              <a:ext uri="{FF2B5EF4-FFF2-40B4-BE49-F238E27FC236}">
                <a16:creationId xmlns:a16="http://schemas.microsoft.com/office/drawing/2014/main" id="{2E265252-3F61-48DA-8F69-B4C3FF3739B6}"/>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pic>
        <p:nvPicPr>
          <p:cNvPr id="5" name="Picture 4">
            <a:extLst>
              <a:ext uri="{FF2B5EF4-FFF2-40B4-BE49-F238E27FC236}">
                <a16:creationId xmlns:a16="http://schemas.microsoft.com/office/drawing/2014/main" id="{13CECFE0-ACA7-40EE-8F61-E52031B14250}"/>
              </a:ext>
            </a:extLst>
          </p:cNvPr>
          <p:cNvPicPr>
            <a:picLocks noChangeAspect="1"/>
          </p:cNvPicPr>
          <p:nvPr/>
        </p:nvPicPr>
        <p:blipFill>
          <a:blip r:embed="rId2"/>
          <a:stretch>
            <a:fillRect/>
          </a:stretch>
        </p:blipFill>
        <p:spPr>
          <a:xfrm>
            <a:off x="172118" y="2585135"/>
            <a:ext cx="3995621" cy="1414598"/>
          </a:xfrm>
          <a:prstGeom prst="rect">
            <a:avLst/>
          </a:prstGeom>
          <a:ln w="28575">
            <a:solidFill>
              <a:schemeClr val="bg2">
                <a:lumMod val="50000"/>
              </a:schemeClr>
            </a:solidFill>
          </a:ln>
        </p:spPr>
      </p:pic>
      <p:pic>
        <p:nvPicPr>
          <p:cNvPr id="12" name="Picture 11">
            <a:extLst>
              <a:ext uri="{FF2B5EF4-FFF2-40B4-BE49-F238E27FC236}">
                <a16:creationId xmlns:a16="http://schemas.microsoft.com/office/drawing/2014/main" id="{E374776E-3C61-418E-9D93-80D98FEDB5F5}"/>
              </a:ext>
            </a:extLst>
          </p:cNvPr>
          <p:cNvPicPr>
            <a:picLocks noChangeAspect="1"/>
          </p:cNvPicPr>
          <p:nvPr/>
        </p:nvPicPr>
        <p:blipFill>
          <a:blip r:embed="rId3"/>
          <a:stretch>
            <a:fillRect/>
          </a:stretch>
        </p:blipFill>
        <p:spPr>
          <a:xfrm>
            <a:off x="4541377" y="251055"/>
            <a:ext cx="5271304" cy="2588910"/>
          </a:xfrm>
          <a:prstGeom prst="rect">
            <a:avLst/>
          </a:prstGeom>
          <a:ln w="28575">
            <a:solidFill>
              <a:schemeClr val="bg2">
                <a:lumMod val="50000"/>
              </a:schemeClr>
            </a:solidFill>
          </a:ln>
        </p:spPr>
      </p:pic>
      <p:pic>
        <p:nvPicPr>
          <p:cNvPr id="16" name="Picture 15">
            <a:extLst>
              <a:ext uri="{FF2B5EF4-FFF2-40B4-BE49-F238E27FC236}">
                <a16:creationId xmlns:a16="http://schemas.microsoft.com/office/drawing/2014/main" id="{0616F56B-5F0E-4E4B-A9B4-090BCB5D4E54}"/>
              </a:ext>
            </a:extLst>
          </p:cNvPr>
          <p:cNvPicPr>
            <a:picLocks noChangeAspect="1"/>
          </p:cNvPicPr>
          <p:nvPr/>
        </p:nvPicPr>
        <p:blipFill>
          <a:blip r:embed="rId4"/>
          <a:stretch>
            <a:fillRect/>
          </a:stretch>
        </p:blipFill>
        <p:spPr>
          <a:xfrm>
            <a:off x="4540078" y="3155108"/>
            <a:ext cx="5258861" cy="2557804"/>
          </a:xfrm>
          <a:prstGeom prst="rect">
            <a:avLst/>
          </a:prstGeom>
          <a:ln w="28575">
            <a:solidFill>
              <a:schemeClr val="bg2">
                <a:lumMod val="50000"/>
              </a:schemeClr>
            </a:solidFill>
          </a:ln>
        </p:spPr>
      </p:pic>
      <p:sp>
        <p:nvSpPr>
          <p:cNvPr id="17" name="TextBox 16">
            <a:extLst>
              <a:ext uri="{FF2B5EF4-FFF2-40B4-BE49-F238E27FC236}">
                <a16:creationId xmlns:a16="http://schemas.microsoft.com/office/drawing/2014/main" id="{7F4622DB-5EA8-4ECF-8C2C-7762513D690E}"/>
              </a:ext>
            </a:extLst>
          </p:cNvPr>
          <p:cNvSpPr txBox="1"/>
          <p:nvPr/>
        </p:nvSpPr>
        <p:spPr>
          <a:xfrm>
            <a:off x="31530" y="4369870"/>
            <a:ext cx="4373793" cy="834162"/>
          </a:xfrm>
          <a:prstGeom prst="rect">
            <a:avLst/>
          </a:prstGeom>
          <a:noFill/>
        </p:spPr>
        <p:txBody>
          <a:bodyPr wrap="square" rtlCol="0">
            <a:spAutoFit/>
          </a:bodyPr>
          <a:lstStyle/>
          <a:p>
            <a:pPr algn="just"/>
            <a:r>
              <a:rPr lang="en-US" sz="1600" dirty="0"/>
              <a:t>To find out the number of </a:t>
            </a:r>
            <a:r>
              <a:rPr lang="en-US" sz="1600" dirty="0" err="1"/>
              <a:t>alay</a:t>
            </a:r>
            <a:r>
              <a:rPr lang="en-US" sz="1600" dirty="0"/>
              <a:t> words contained in column df['</a:t>
            </a:r>
            <a:r>
              <a:rPr lang="en-US" sz="1600" dirty="0" err="1"/>
              <a:t>clean_tweet_wo_stopwords</a:t>
            </a:r>
            <a:r>
              <a:rPr lang="en-US" sz="1600" dirty="0"/>
              <a:t>'], I use the dictionary from new_kamusalay.csv</a:t>
            </a:r>
            <a:endParaRPr lang="en-ID" sz="1600" dirty="0"/>
          </a:p>
        </p:txBody>
      </p:sp>
      <p:sp>
        <p:nvSpPr>
          <p:cNvPr id="7" name="Rectangle 6">
            <a:extLst>
              <a:ext uri="{FF2B5EF4-FFF2-40B4-BE49-F238E27FC236}">
                <a16:creationId xmlns:a16="http://schemas.microsoft.com/office/drawing/2014/main" id="{82B772ED-A4EA-4A81-8215-4FCD32F256F2}"/>
              </a:ext>
            </a:extLst>
          </p:cNvPr>
          <p:cNvSpPr/>
          <p:nvPr/>
        </p:nvSpPr>
        <p:spPr>
          <a:xfrm>
            <a:off x="4770918" y="5892581"/>
            <a:ext cx="5407358" cy="646331"/>
          </a:xfrm>
          <a:prstGeom prst="rect">
            <a:avLst/>
          </a:prstGeom>
        </p:spPr>
        <p:txBody>
          <a:bodyPr wrap="square">
            <a:spAutoFit/>
          </a:bodyPr>
          <a:lstStyle/>
          <a:p>
            <a:r>
              <a:rPr lang="en-US" dirty="0"/>
              <a:t>From the bar chart, I conclude that the </a:t>
            </a:r>
            <a:r>
              <a:rPr lang="en-US" b="1" dirty="0"/>
              <a:t>word 'Alay' is contained in the data less than the word 'Normal'</a:t>
            </a:r>
            <a:endParaRPr lang="en-ID" b="1" dirty="0"/>
          </a:p>
        </p:txBody>
      </p:sp>
    </p:spTree>
    <p:extLst>
      <p:ext uri="{BB962C8B-B14F-4D97-AF65-F5344CB8AC3E}">
        <p14:creationId xmlns:p14="http://schemas.microsoft.com/office/powerpoint/2010/main" val="758550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1271-AB51-4AFD-895B-532D49D3974B}"/>
              </a:ext>
            </a:extLst>
          </p:cNvPr>
          <p:cNvSpPr>
            <a:spLocks noGrp="1"/>
          </p:cNvSpPr>
          <p:nvPr>
            <p:ph type="title"/>
          </p:nvPr>
        </p:nvSpPr>
        <p:spPr>
          <a:xfrm>
            <a:off x="172118" y="103088"/>
            <a:ext cx="9198000" cy="432000"/>
          </a:xfrm>
        </p:spPr>
        <p:txBody>
          <a:bodyPr/>
          <a:lstStyle/>
          <a:p>
            <a:r>
              <a:rPr lang="en-US" dirty="0"/>
              <a:t>DATA VISUALIZATION</a:t>
            </a:r>
            <a:endParaRPr lang="en-ID" dirty="0"/>
          </a:p>
        </p:txBody>
      </p:sp>
      <p:sp>
        <p:nvSpPr>
          <p:cNvPr id="3" name="Text Placeholder 2">
            <a:extLst>
              <a:ext uri="{FF2B5EF4-FFF2-40B4-BE49-F238E27FC236}">
                <a16:creationId xmlns:a16="http://schemas.microsoft.com/office/drawing/2014/main" id="{1433C8A8-5953-42FC-95D5-4F8EF3DCAA29}"/>
              </a:ext>
            </a:extLst>
          </p:cNvPr>
          <p:cNvSpPr>
            <a:spLocks noGrp="1"/>
          </p:cNvSpPr>
          <p:nvPr>
            <p:ph type="body" sz="quarter" idx="32"/>
          </p:nvPr>
        </p:nvSpPr>
        <p:spPr>
          <a:xfrm>
            <a:off x="171918" y="630963"/>
            <a:ext cx="9198000" cy="360000"/>
          </a:xfrm>
        </p:spPr>
        <p:txBody>
          <a:bodyPr/>
          <a:lstStyle/>
          <a:p>
            <a:r>
              <a:rPr lang="en-US" dirty="0"/>
              <a:t>UNIVARIATE ANALYSIS</a:t>
            </a:r>
            <a:endParaRPr lang="en-ID" dirty="0"/>
          </a:p>
        </p:txBody>
      </p:sp>
      <p:sp>
        <p:nvSpPr>
          <p:cNvPr id="4" name="Text Placeholder 3">
            <a:extLst>
              <a:ext uri="{FF2B5EF4-FFF2-40B4-BE49-F238E27FC236}">
                <a16:creationId xmlns:a16="http://schemas.microsoft.com/office/drawing/2014/main" id="{5A6DEE7F-9F2E-4CB2-AB11-1607F69EBF03}"/>
              </a:ext>
            </a:extLst>
          </p:cNvPr>
          <p:cNvSpPr>
            <a:spLocks noGrp="1"/>
          </p:cNvSpPr>
          <p:nvPr>
            <p:ph type="body" idx="1"/>
          </p:nvPr>
        </p:nvSpPr>
        <p:spPr>
          <a:xfrm>
            <a:off x="953933" y="986284"/>
            <a:ext cx="7633970" cy="360000"/>
          </a:xfrm>
        </p:spPr>
        <p:txBody>
          <a:bodyPr/>
          <a:lstStyle/>
          <a:p>
            <a:pPr algn="ctr"/>
            <a:r>
              <a:rPr lang="en-US" sz="2000" dirty="0"/>
              <a:t>How many tweets from the data frame are classified as abusive tweets?</a:t>
            </a:r>
          </a:p>
        </p:txBody>
      </p:sp>
      <p:sp>
        <p:nvSpPr>
          <p:cNvPr id="8" name="Slide Number Placeholder 7">
            <a:extLst>
              <a:ext uri="{FF2B5EF4-FFF2-40B4-BE49-F238E27FC236}">
                <a16:creationId xmlns:a16="http://schemas.microsoft.com/office/drawing/2014/main" id="{2E265252-3F61-48DA-8F69-B4C3FF3739B6}"/>
              </a:ext>
            </a:extLst>
          </p:cNvPr>
          <p:cNvSpPr>
            <a:spLocks noGrp="1"/>
          </p:cNvSpPr>
          <p:nvPr>
            <p:ph type="sldNum" sz="quarter" idx="33"/>
          </p:nvPr>
        </p:nvSpPr>
        <p:spPr/>
        <p:txBody>
          <a:bodyPr/>
          <a:lstStyle/>
          <a:p>
            <a:fld id="{19B51A1E-902D-48AF-9020-955120F399B6}" type="slidenum">
              <a:rPr lang="en-US" noProof="0" smtClean="0"/>
              <a:pPr/>
              <a:t>32</a:t>
            </a:fld>
            <a:endParaRPr lang="en-US" noProof="0" dirty="0"/>
          </a:p>
        </p:txBody>
      </p:sp>
      <p:pic>
        <p:nvPicPr>
          <p:cNvPr id="12" name="Picture 11">
            <a:extLst>
              <a:ext uri="{FF2B5EF4-FFF2-40B4-BE49-F238E27FC236}">
                <a16:creationId xmlns:a16="http://schemas.microsoft.com/office/drawing/2014/main" id="{E374776E-3C61-418E-9D93-80D98FEDB5F5}"/>
              </a:ext>
            </a:extLst>
          </p:cNvPr>
          <p:cNvPicPr>
            <a:picLocks noChangeAspect="1"/>
          </p:cNvPicPr>
          <p:nvPr/>
        </p:nvPicPr>
        <p:blipFill>
          <a:blip r:embed="rId2"/>
          <a:stretch>
            <a:fillRect/>
          </a:stretch>
        </p:blipFill>
        <p:spPr>
          <a:xfrm>
            <a:off x="4488983" y="2183053"/>
            <a:ext cx="5434663" cy="3483627"/>
          </a:xfrm>
          <a:prstGeom prst="rect">
            <a:avLst/>
          </a:prstGeom>
          <a:ln w="28575">
            <a:solidFill>
              <a:schemeClr val="bg2">
                <a:lumMod val="50000"/>
              </a:schemeClr>
            </a:solidFill>
          </a:ln>
        </p:spPr>
      </p:pic>
      <p:sp>
        <p:nvSpPr>
          <p:cNvPr id="11" name="TextBox 10">
            <a:extLst>
              <a:ext uri="{FF2B5EF4-FFF2-40B4-BE49-F238E27FC236}">
                <a16:creationId xmlns:a16="http://schemas.microsoft.com/office/drawing/2014/main" id="{8CEB55BA-8895-42C1-BCA7-99818E6F2D59}"/>
              </a:ext>
            </a:extLst>
          </p:cNvPr>
          <p:cNvSpPr txBox="1"/>
          <p:nvPr/>
        </p:nvSpPr>
        <p:spPr>
          <a:xfrm>
            <a:off x="50780" y="3266590"/>
            <a:ext cx="4373793" cy="1569660"/>
          </a:xfrm>
          <a:prstGeom prst="rect">
            <a:avLst/>
          </a:prstGeom>
          <a:noFill/>
        </p:spPr>
        <p:txBody>
          <a:bodyPr wrap="square" rtlCol="0">
            <a:spAutoFit/>
          </a:bodyPr>
          <a:lstStyle/>
          <a:p>
            <a:pPr algn="just"/>
            <a:r>
              <a:rPr lang="en-US" sz="1600" dirty="0"/>
              <a:t>To make the label column contain 'Abusive' and 'Non Abusive' in df, I use the file 'abusive.csv' which is defined as </a:t>
            </a:r>
            <a:r>
              <a:rPr lang="en-US" sz="1600" dirty="0" err="1"/>
              <a:t>df_abusive</a:t>
            </a:r>
            <a:r>
              <a:rPr lang="en-US" sz="1600" dirty="0"/>
              <a:t>.</a:t>
            </a:r>
          </a:p>
          <a:p>
            <a:pPr algn="just"/>
            <a:r>
              <a:rPr lang="en-US" sz="1600" dirty="0"/>
              <a:t>If any words in </a:t>
            </a:r>
            <a:r>
              <a:rPr lang="en-US" sz="1600" dirty="0" err="1"/>
              <a:t>clean_tweet_without_stopwords</a:t>
            </a:r>
            <a:r>
              <a:rPr lang="en-US" sz="1600" dirty="0"/>
              <a:t> column have the same words in </a:t>
            </a:r>
            <a:r>
              <a:rPr lang="en-US" sz="1600" dirty="0" err="1"/>
              <a:t>df_abusive</a:t>
            </a:r>
            <a:r>
              <a:rPr lang="en-US" sz="1600" dirty="0"/>
              <a:t>, the label will being 'Abusive’.</a:t>
            </a:r>
            <a:endParaRPr lang="en-ID" sz="1600" dirty="0"/>
          </a:p>
        </p:txBody>
      </p:sp>
      <p:pic>
        <p:nvPicPr>
          <p:cNvPr id="9" name="Picture 8">
            <a:extLst>
              <a:ext uri="{FF2B5EF4-FFF2-40B4-BE49-F238E27FC236}">
                <a16:creationId xmlns:a16="http://schemas.microsoft.com/office/drawing/2014/main" id="{3A71A276-E99D-4E78-A59E-E814D7739A5F}"/>
              </a:ext>
            </a:extLst>
          </p:cNvPr>
          <p:cNvPicPr>
            <a:picLocks noChangeAspect="1"/>
          </p:cNvPicPr>
          <p:nvPr/>
        </p:nvPicPr>
        <p:blipFill>
          <a:blip r:embed="rId3"/>
          <a:stretch>
            <a:fillRect/>
          </a:stretch>
        </p:blipFill>
        <p:spPr>
          <a:xfrm>
            <a:off x="89280" y="2183053"/>
            <a:ext cx="4316043" cy="994755"/>
          </a:xfrm>
          <a:prstGeom prst="rect">
            <a:avLst/>
          </a:prstGeom>
        </p:spPr>
      </p:pic>
      <p:sp>
        <p:nvSpPr>
          <p:cNvPr id="5" name="Rectangle 4">
            <a:extLst>
              <a:ext uri="{FF2B5EF4-FFF2-40B4-BE49-F238E27FC236}">
                <a16:creationId xmlns:a16="http://schemas.microsoft.com/office/drawing/2014/main" id="{BD4DA622-7E25-4899-8487-F9388AF51959}"/>
              </a:ext>
            </a:extLst>
          </p:cNvPr>
          <p:cNvSpPr/>
          <p:nvPr/>
        </p:nvSpPr>
        <p:spPr>
          <a:xfrm>
            <a:off x="4424573" y="5755462"/>
            <a:ext cx="5287318" cy="584775"/>
          </a:xfrm>
          <a:prstGeom prst="rect">
            <a:avLst/>
          </a:prstGeom>
        </p:spPr>
        <p:txBody>
          <a:bodyPr wrap="square">
            <a:spAutoFit/>
          </a:bodyPr>
          <a:lstStyle/>
          <a:p>
            <a:pPr algn="just"/>
            <a:r>
              <a:rPr lang="en-US" sz="1600" dirty="0"/>
              <a:t>From the </a:t>
            </a:r>
            <a:r>
              <a:rPr lang="en-US" sz="1600" b="1" dirty="0"/>
              <a:t>bar chart</a:t>
            </a:r>
            <a:r>
              <a:rPr lang="en-US" sz="1600" dirty="0"/>
              <a:t>, I can conclude that </a:t>
            </a:r>
            <a:r>
              <a:rPr lang="en-US" sz="1600" b="1" dirty="0"/>
              <a:t>there are more 'Abusive' tweets than 'Non Abusive'’</a:t>
            </a:r>
            <a:endParaRPr lang="en-ID" sz="1600" b="1" dirty="0"/>
          </a:p>
        </p:txBody>
      </p:sp>
    </p:spTree>
    <p:extLst>
      <p:ext uri="{BB962C8B-B14F-4D97-AF65-F5344CB8AC3E}">
        <p14:creationId xmlns:p14="http://schemas.microsoft.com/office/powerpoint/2010/main" val="219949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1271-AB51-4AFD-895B-532D49D3974B}"/>
              </a:ext>
            </a:extLst>
          </p:cNvPr>
          <p:cNvSpPr>
            <a:spLocks noGrp="1"/>
          </p:cNvSpPr>
          <p:nvPr>
            <p:ph type="title"/>
          </p:nvPr>
        </p:nvSpPr>
        <p:spPr>
          <a:xfrm>
            <a:off x="172118" y="103088"/>
            <a:ext cx="9198000" cy="432000"/>
          </a:xfrm>
        </p:spPr>
        <p:txBody>
          <a:bodyPr/>
          <a:lstStyle/>
          <a:p>
            <a:r>
              <a:rPr lang="en-US" dirty="0"/>
              <a:t>DATA VISUALIZATION</a:t>
            </a:r>
            <a:endParaRPr lang="en-ID" dirty="0"/>
          </a:p>
        </p:txBody>
      </p:sp>
      <p:sp>
        <p:nvSpPr>
          <p:cNvPr id="3" name="Text Placeholder 2">
            <a:extLst>
              <a:ext uri="{FF2B5EF4-FFF2-40B4-BE49-F238E27FC236}">
                <a16:creationId xmlns:a16="http://schemas.microsoft.com/office/drawing/2014/main" id="{1433C8A8-5953-42FC-95D5-4F8EF3DCAA29}"/>
              </a:ext>
            </a:extLst>
          </p:cNvPr>
          <p:cNvSpPr>
            <a:spLocks noGrp="1"/>
          </p:cNvSpPr>
          <p:nvPr>
            <p:ph type="body" sz="quarter" idx="32"/>
          </p:nvPr>
        </p:nvSpPr>
        <p:spPr>
          <a:xfrm>
            <a:off x="171918" y="525088"/>
            <a:ext cx="9198000" cy="360000"/>
          </a:xfrm>
        </p:spPr>
        <p:txBody>
          <a:bodyPr/>
          <a:lstStyle/>
          <a:p>
            <a:r>
              <a:rPr lang="en-US" dirty="0"/>
              <a:t>BIVARIATE ANALYSIS</a:t>
            </a:r>
            <a:endParaRPr lang="en-ID" dirty="0"/>
          </a:p>
        </p:txBody>
      </p:sp>
      <p:sp>
        <p:nvSpPr>
          <p:cNvPr id="8" name="Slide Number Placeholder 7">
            <a:extLst>
              <a:ext uri="{FF2B5EF4-FFF2-40B4-BE49-F238E27FC236}">
                <a16:creationId xmlns:a16="http://schemas.microsoft.com/office/drawing/2014/main" id="{2E265252-3F61-48DA-8F69-B4C3FF3739B6}"/>
              </a:ext>
            </a:extLst>
          </p:cNvPr>
          <p:cNvSpPr>
            <a:spLocks noGrp="1"/>
          </p:cNvSpPr>
          <p:nvPr>
            <p:ph type="sldNum" sz="quarter" idx="33"/>
          </p:nvPr>
        </p:nvSpPr>
        <p:spPr/>
        <p:txBody>
          <a:bodyPr/>
          <a:lstStyle/>
          <a:p>
            <a:fld id="{19B51A1E-902D-48AF-9020-955120F399B6}" type="slidenum">
              <a:rPr lang="en-US" noProof="0" smtClean="0"/>
              <a:pPr/>
              <a:t>33</a:t>
            </a:fld>
            <a:endParaRPr lang="en-US" noProof="0" dirty="0"/>
          </a:p>
        </p:txBody>
      </p:sp>
      <p:pic>
        <p:nvPicPr>
          <p:cNvPr id="12" name="Picture 11">
            <a:extLst>
              <a:ext uri="{FF2B5EF4-FFF2-40B4-BE49-F238E27FC236}">
                <a16:creationId xmlns:a16="http://schemas.microsoft.com/office/drawing/2014/main" id="{E374776E-3C61-418E-9D93-80D98FEDB5F5}"/>
              </a:ext>
            </a:extLst>
          </p:cNvPr>
          <p:cNvPicPr>
            <a:picLocks noChangeAspect="1"/>
          </p:cNvPicPr>
          <p:nvPr/>
        </p:nvPicPr>
        <p:blipFill>
          <a:blip r:embed="rId2"/>
          <a:stretch>
            <a:fillRect/>
          </a:stretch>
        </p:blipFill>
        <p:spPr>
          <a:xfrm>
            <a:off x="5005216" y="1577076"/>
            <a:ext cx="4679215" cy="3549845"/>
          </a:xfrm>
          <a:prstGeom prst="rect">
            <a:avLst/>
          </a:prstGeom>
          <a:ln w="28575">
            <a:solidFill>
              <a:schemeClr val="bg2">
                <a:lumMod val="50000"/>
              </a:schemeClr>
            </a:solidFill>
          </a:ln>
        </p:spPr>
      </p:pic>
      <p:sp>
        <p:nvSpPr>
          <p:cNvPr id="10" name="Text Placeholder 3">
            <a:extLst>
              <a:ext uri="{FF2B5EF4-FFF2-40B4-BE49-F238E27FC236}">
                <a16:creationId xmlns:a16="http://schemas.microsoft.com/office/drawing/2014/main" id="{207C31B6-9360-4503-B960-3A5E146DD5B2}"/>
              </a:ext>
            </a:extLst>
          </p:cNvPr>
          <p:cNvSpPr txBox="1">
            <a:spLocks/>
          </p:cNvSpPr>
          <p:nvPr/>
        </p:nvSpPr>
        <p:spPr>
          <a:xfrm>
            <a:off x="1655626" y="885088"/>
            <a:ext cx="1533512" cy="605143"/>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HEATMAP</a:t>
            </a:r>
          </a:p>
        </p:txBody>
      </p:sp>
      <p:pic>
        <p:nvPicPr>
          <p:cNvPr id="13" name="Picture 12">
            <a:extLst>
              <a:ext uri="{FF2B5EF4-FFF2-40B4-BE49-F238E27FC236}">
                <a16:creationId xmlns:a16="http://schemas.microsoft.com/office/drawing/2014/main" id="{6B1A99B0-FCEA-4D7A-8236-3A2E9D37EDE7}"/>
              </a:ext>
            </a:extLst>
          </p:cNvPr>
          <p:cNvPicPr>
            <a:picLocks noChangeAspect="1"/>
          </p:cNvPicPr>
          <p:nvPr/>
        </p:nvPicPr>
        <p:blipFill>
          <a:blip r:embed="rId3"/>
          <a:stretch>
            <a:fillRect/>
          </a:stretch>
        </p:blipFill>
        <p:spPr>
          <a:xfrm>
            <a:off x="263136" y="1577076"/>
            <a:ext cx="4318492" cy="4030214"/>
          </a:xfrm>
          <a:prstGeom prst="rect">
            <a:avLst/>
          </a:prstGeom>
          <a:ln w="28575">
            <a:solidFill>
              <a:schemeClr val="bg2">
                <a:lumMod val="50000"/>
              </a:schemeClr>
            </a:solidFill>
          </a:ln>
        </p:spPr>
      </p:pic>
      <p:sp>
        <p:nvSpPr>
          <p:cNvPr id="14" name="Text Placeholder 3">
            <a:extLst>
              <a:ext uri="{FF2B5EF4-FFF2-40B4-BE49-F238E27FC236}">
                <a16:creationId xmlns:a16="http://schemas.microsoft.com/office/drawing/2014/main" id="{856FB64C-6A4E-42DB-9743-9090CBC956D6}"/>
              </a:ext>
            </a:extLst>
          </p:cNvPr>
          <p:cNvSpPr txBox="1">
            <a:spLocks/>
          </p:cNvSpPr>
          <p:nvPr/>
        </p:nvSpPr>
        <p:spPr>
          <a:xfrm>
            <a:off x="5290878" y="885088"/>
            <a:ext cx="4107890" cy="605143"/>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SCATTER PLOT </a:t>
            </a:r>
          </a:p>
        </p:txBody>
      </p:sp>
      <p:sp>
        <p:nvSpPr>
          <p:cNvPr id="15" name="TextBox 14">
            <a:extLst>
              <a:ext uri="{FF2B5EF4-FFF2-40B4-BE49-F238E27FC236}">
                <a16:creationId xmlns:a16="http://schemas.microsoft.com/office/drawing/2014/main" id="{709686AE-D6AB-4014-9264-0D49C3AF8FE0}"/>
              </a:ext>
            </a:extLst>
          </p:cNvPr>
          <p:cNvSpPr txBox="1"/>
          <p:nvPr/>
        </p:nvSpPr>
        <p:spPr>
          <a:xfrm>
            <a:off x="171918" y="5713404"/>
            <a:ext cx="4477085" cy="1077218"/>
          </a:xfrm>
          <a:prstGeom prst="rect">
            <a:avLst/>
          </a:prstGeom>
          <a:noFill/>
        </p:spPr>
        <p:txBody>
          <a:bodyPr wrap="square" rtlCol="0">
            <a:spAutoFit/>
          </a:bodyPr>
          <a:lstStyle/>
          <a:p>
            <a:pPr algn="just"/>
            <a:r>
              <a:rPr lang="en-US" sz="1600" dirty="0"/>
              <a:t>From </a:t>
            </a:r>
            <a:r>
              <a:rPr lang="en-US" sz="1600" b="1" dirty="0"/>
              <a:t>Heatmap</a:t>
            </a:r>
            <a:r>
              <a:rPr lang="en-US" sz="1600" dirty="0"/>
              <a:t> </a:t>
            </a:r>
            <a:r>
              <a:rPr lang="en-US" sz="1600" b="1" dirty="0"/>
              <a:t>Plot</a:t>
            </a:r>
            <a:r>
              <a:rPr lang="en-US" sz="1600" dirty="0"/>
              <a:t>, we know that between </a:t>
            </a:r>
            <a:r>
              <a:rPr lang="en-US" sz="1600" b="1" dirty="0" err="1"/>
              <a:t>total_char_wo_stopwords</a:t>
            </a:r>
            <a:r>
              <a:rPr lang="en-US" sz="1600" b="1" dirty="0"/>
              <a:t> and </a:t>
            </a:r>
            <a:r>
              <a:rPr lang="en-US" sz="1600" b="1" dirty="0" err="1"/>
              <a:t>total_word_wo_stopwords</a:t>
            </a:r>
            <a:r>
              <a:rPr lang="en-US" sz="1600" b="1" dirty="0"/>
              <a:t> </a:t>
            </a:r>
            <a:r>
              <a:rPr lang="en-US" sz="1600" dirty="0"/>
              <a:t>are have </a:t>
            </a:r>
            <a:r>
              <a:rPr lang="en-US" sz="1600" b="1" dirty="0"/>
              <a:t>positive correlation</a:t>
            </a:r>
            <a:r>
              <a:rPr lang="en-US" sz="1600" dirty="0"/>
              <a:t>, because </a:t>
            </a:r>
            <a:r>
              <a:rPr lang="en-US" sz="1600" b="1" dirty="0"/>
              <a:t>the value is near 1</a:t>
            </a:r>
            <a:endParaRPr lang="en-ID" sz="1600" b="1" dirty="0"/>
          </a:p>
        </p:txBody>
      </p:sp>
      <p:sp>
        <p:nvSpPr>
          <p:cNvPr id="16" name="TextBox 15">
            <a:extLst>
              <a:ext uri="{FF2B5EF4-FFF2-40B4-BE49-F238E27FC236}">
                <a16:creationId xmlns:a16="http://schemas.microsoft.com/office/drawing/2014/main" id="{2354A893-75A9-4CAE-AE5D-F6952C50664D}"/>
              </a:ext>
            </a:extLst>
          </p:cNvPr>
          <p:cNvSpPr txBox="1"/>
          <p:nvPr/>
        </p:nvSpPr>
        <p:spPr>
          <a:xfrm>
            <a:off x="4856026" y="5213766"/>
            <a:ext cx="5096499" cy="1569660"/>
          </a:xfrm>
          <a:prstGeom prst="rect">
            <a:avLst/>
          </a:prstGeom>
          <a:noFill/>
        </p:spPr>
        <p:txBody>
          <a:bodyPr wrap="square" rtlCol="0">
            <a:spAutoFit/>
          </a:bodyPr>
          <a:lstStyle/>
          <a:p>
            <a:pPr algn="just"/>
            <a:r>
              <a:rPr lang="en-US" sz="1600" b="1" dirty="0"/>
              <a:t>Scatter Plot </a:t>
            </a:r>
            <a:r>
              <a:rPr lang="en-US" sz="1600" dirty="0"/>
              <a:t>shows the results of a </a:t>
            </a:r>
            <a:r>
              <a:rPr lang="en-US" sz="1600" b="1" dirty="0"/>
              <a:t>positive correlation between the total characters and the total words</a:t>
            </a:r>
            <a:r>
              <a:rPr lang="en-US" sz="1600" dirty="0"/>
              <a:t>.</a:t>
            </a:r>
          </a:p>
          <a:p>
            <a:pPr algn="just"/>
            <a:endParaRPr lang="en-US" sz="1600" dirty="0"/>
          </a:p>
          <a:p>
            <a:pPr algn="just"/>
            <a:r>
              <a:rPr lang="en-US" sz="1600" dirty="0"/>
              <a:t>The 2 variables influence each other, the </a:t>
            </a:r>
            <a:r>
              <a:rPr lang="en-US" sz="1600" b="1" dirty="0"/>
              <a:t>resulting pattern is linear from the bottom left corner to the top right corner.</a:t>
            </a:r>
            <a:endParaRPr lang="en-ID" sz="1600" b="1" dirty="0"/>
          </a:p>
        </p:txBody>
      </p:sp>
    </p:spTree>
    <p:extLst>
      <p:ext uri="{BB962C8B-B14F-4D97-AF65-F5344CB8AC3E}">
        <p14:creationId xmlns:p14="http://schemas.microsoft.com/office/powerpoint/2010/main" val="184911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1271-AB51-4AFD-895B-532D49D3974B}"/>
              </a:ext>
            </a:extLst>
          </p:cNvPr>
          <p:cNvSpPr>
            <a:spLocks noGrp="1"/>
          </p:cNvSpPr>
          <p:nvPr>
            <p:ph type="title"/>
          </p:nvPr>
        </p:nvSpPr>
        <p:spPr>
          <a:xfrm>
            <a:off x="172118" y="103088"/>
            <a:ext cx="9198000" cy="432000"/>
          </a:xfrm>
        </p:spPr>
        <p:txBody>
          <a:bodyPr/>
          <a:lstStyle/>
          <a:p>
            <a:r>
              <a:rPr lang="en-US" dirty="0"/>
              <a:t>DATA VISUALIZATION</a:t>
            </a:r>
            <a:endParaRPr lang="en-ID" dirty="0"/>
          </a:p>
        </p:txBody>
      </p:sp>
      <p:sp>
        <p:nvSpPr>
          <p:cNvPr id="3" name="Text Placeholder 2">
            <a:extLst>
              <a:ext uri="{FF2B5EF4-FFF2-40B4-BE49-F238E27FC236}">
                <a16:creationId xmlns:a16="http://schemas.microsoft.com/office/drawing/2014/main" id="{1433C8A8-5953-42FC-95D5-4F8EF3DCAA29}"/>
              </a:ext>
            </a:extLst>
          </p:cNvPr>
          <p:cNvSpPr>
            <a:spLocks noGrp="1"/>
          </p:cNvSpPr>
          <p:nvPr>
            <p:ph type="body" sz="quarter" idx="32"/>
          </p:nvPr>
        </p:nvSpPr>
        <p:spPr>
          <a:xfrm>
            <a:off x="171918" y="525088"/>
            <a:ext cx="9198000" cy="360000"/>
          </a:xfrm>
        </p:spPr>
        <p:txBody>
          <a:bodyPr/>
          <a:lstStyle/>
          <a:p>
            <a:r>
              <a:rPr lang="en-US" dirty="0"/>
              <a:t>BIVARIATE ANALYSIS</a:t>
            </a:r>
            <a:endParaRPr lang="en-ID" dirty="0"/>
          </a:p>
        </p:txBody>
      </p:sp>
      <p:sp>
        <p:nvSpPr>
          <p:cNvPr id="8" name="Slide Number Placeholder 7">
            <a:extLst>
              <a:ext uri="{FF2B5EF4-FFF2-40B4-BE49-F238E27FC236}">
                <a16:creationId xmlns:a16="http://schemas.microsoft.com/office/drawing/2014/main" id="{2E265252-3F61-48DA-8F69-B4C3FF3739B6}"/>
              </a:ext>
            </a:extLst>
          </p:cNvPr>
          <p:cNvSpPr>
            <a:spLocks noGrp="1"/>
          </p:cNvSpPr>
          <p:nvPr>
            <p:ph type="sldNum" sz="quarter" idx="33"/>
          </p:nvPr>
        </p:nvSpPr>
        <p:spPr/>
        <p:txBody>
          <a:bodyPr/>
          <a:lstStyle/>
          <a:p>
            <a:fld id="{19B51A1E-902D-48AF-9020-955120F399B6}" type="slidenum">
              <a:rPr lang="en-US" noProof="0" smtClean="0"/>
              <a:pPr/>
              <a:t>34</a:t>
            </a:fld>
            <a:endParaRPr lang="en-US" noProof="0" dirty="0"/>
          </a:p>
        </p:txBody>
      </p:sp>
      <p:pic>
        <p:nvPicPr>
          <p:cNvPr id="12" name="Picture 11">
            <a:extLst>
              <a:ext uri="{FF2B5EF4-FFF2-40B4-BE49-F238E27FC236}">
                <a16:creationId xmlns:a16="http://schemas.microsoft.com/office/drawing/2014/main" id="{E374776E-3C61-418E-9D93-80D98FEDB5F5}"/>
              </a:ext>
            </a:extLst>
          </p:cNvPr>
          <p:cNvPicPr>
            <a:picLocks noChangeAspect="1"/>
          </p:cNvPicPr>
          <p:nvPr/>
        </p:nvPicPr>
        <p:blipFill>
          <a:blip r:embed="rId2"/>
          <a:stretch>
            <a:fillRect/>
          </a:stretch>
        </p:blipFill>
        <p:spPr>
          <a:xfrm>
            <a:off x="4856026" y="2007612"/>
            <a:ext cx="5050796" cy="2524467"/>
          </a:xfrm>
          <a:prstGeom prst="rect">
            <a:avLst/>
          </a:prstGeom>
          <a:ln w="28575">
            <a:solidFill>
              <a:schemeClr val="bg2">
                <a:lumMod val="50000"/>
              </a:schemeClr>
            </a:solidFill>
          </a:ln>
        </p:spPr>
      </p:pic>
      <p:sp>
        <p:nvSpPr>
          <p:cNvPr id="10" name="Text Placeholder 3">
            <a:extLst>
              <a:ext uri="{FF2B5EF4-FFF2-40B4-BE49-F238E27FC236}">
                <a16:creationId xmlns:a16="http://schemas.microsoft.com/office/drawing/2014/main" id="{207C31B6-9360-4503-B960-3A5E146DD5B2}"/>
              </a:ext>
            </a:extLst>
          </p:cNvPr>
          <p:cNvSpPr txBox="1">
            <a:spLocks/>
          </p:cNvSpPr>
          <p:nvPr/>
        </p:nvSpPr>
        <p:spPr>
          <a:xfrm>
            <a:off x="779019" y="998644"/>
            <a:ext cx="8566403" cy="605143"/>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Which is more the number of characters and words between tweet sentences that are classified as abusive and non-abusive?</a:t>
            </a:r>
          </a:p>
        </p:txBody>
      </p:sp>
      <p:pic>
        <p:nvPicPr>
          <p:cNvPr id="13" name="Picture 12">
            <a:extLst>
              <a:ext uri="{FF2B5EF4-FFF2-40B4-BE49-F238E27FC236}">
                <a16:creationId xmlns:a16="http://schemas.microsoft.com/office/drawing/2014/main" id="{6B1A99B0-FCEA-4D7A-8236-3A2E9D37EDE7}"/>
              </a:ext>
            </a:extLst>
          </p:cNvPr>
          <p:cNvPicPr>
            <a:picLocks noChangeAspect="1"/>
          </p:cNvPicPr>
          <p:nvPr/>
        </p:nvPicPr>
        <p:blipFill>
          <a:blip r:embed="rId3"/>
          <a:stretch>
            <a:fillRect/>
          </a:stretch>
        </p:blipFill>
        <p:spPr>
          <a:xfrm>
            <a:off x="263136" y="2007612"/>
            <a:ext cx="4318492" cy="3016054"/>
          </a:xfrm>
          <a:prstGeom prst="rect">
            <a:avLst/>
          </a:prstGeom>
          <a:ln w="28575">
            <a:solidFill>
              <a:schemeClr val="bg2">
                <a:lumMod val="50000"/>
              </a:schemeClr>
            </a:solidFill>
          </a:ln>
        </p:spPr>
      </p:pic>
      <p:sp>
        <p:nvSpPr>
          <p:cNvPr id="16" name="TextBox 15">
            <a:extLst>
              <a:ext uri="{FF2B5EF4-FFF2-40B4-BE49-F238E27FC236}">
                <a16:creationId xmlns:a16="http://schemas.microsoft.com/office/drawing/2014/main" id="{2354A893-75A9-4CAE-AE5D-F6952C50664D}"/>
              </a:ext>
            </a:extLst>
          </p:cNvPr>
          <p:cNvSpPr txBox="1"/>
          <p:nvPr/>
        </p:nvSpPr>
        <p:spPr>
          <a:xfrm>
            <a:off x="171918" y="5011634"/>
            <a:ext cx="9780607" cy="830997"/>
          </a:xfrm>
          <a:prstGeom prst="rect">
            <a:avLst/>
          </a:prstGeom>
          <a:noFill/>
        </p:spPr>
        <p:txBody>
          <a:bodyPr wrap="square" rtlCol="0">
            <a:spAutoFit/>
          </a:bodyPr>
          <a:lstStyle/>
          <a:p>
            <a:pPr algn="just"/>
            <a:endParaRPr lang="en-US" sz="1600" dirty="0"/>
          </a:p>
          <a:p>
            <a:pPr algn="just"/>
            <a:r>
              <a:rPr lang="en-US" sz="1600" dirty="0"/>
              <a:t>From the two </a:t>
            </a:r>
            <a:r>
              <a:rPr lang="en-US" sz="1600" b="1" dirty="0"/>
              <a:t>Bar Charts </a:t>
            </a:r>
            <a:r>
              <a:rPr lang="en-US" sz="1600" dirty="0"/>
              <a:t>above, </a:t>
            </a:r>
            <a:r>
              <a:rPr lang="en-US" sz="1600" b="1" dirty="0"/>
              <a:t>I can conclude </a:t>
            </a:r>
            <a:r>
              <a:rPr lang="en-US" sz="1600" dirty="0"/>
              <a:t>that there are </a:t>
            </a:r>
            <a:r>
              <a:rPr lang="en-US" sz="1600" b="1" dirty="0"/>
              <a:t>more sentences containing 'Abusive' elements than 'Non Abusive' elements</a:t>
            </a:r>
            <a:r>
              <a:rPr lang="en-US" sz="1600" dirty="0"/>
              <a:t> written in </a:t>
            </a:r>
            <a:r>
              <a:rPr lang="en-US" sz="1600" b="1" dirty="0"/>
              <a:t>Tweets by Indonesian Netizens on Twitter</a:t>
            </a:r>
            <a:r>
              <a:rPr lang="en-US" sz="1600" dirty="0"/>
              <a:t>.</a:t>
            </a:r>
            <a:endParaRPr lang="en-ID" sz="1600" dirty="0"/>
          </a:p>
        </p:txBody>
      </p:sp>
    </p:spTree>
    <p:extLst>
      <p:ext uri="{BB962C8B-B14F-4D97-AF65-F5344CB8AC3E}">
        <p14:creationId xmlns:p14="http://schemas.microsoft.com/office/powerpoint/2010/main" val="3645280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E064-E8E0-4443-8D66-CCC113D98C3F}"/>
              </a:ext>
            </a:extLst>
          </p:cNvPr>
          <p:cNvSpPr>
            <a:spLocks noGrp="1"/>
          </p:cNvSpPr>
          <p:nvPr>
            <p:ph type="title"/>
          </p:nvPr>
        </p:nvSpPr>
        <p:spPr/>
        <p:txBody>
          <a:bodyPr/>
          <a:lstStyle/>
          <a:p>
            <a:r>
              <a:rPr lang="en-US" dirty="0"/>
              <a:t>CONCLUSION</a:t>
            </a:r>
            <a:endParaRPr lang="en-ID" dirty="0"/>
          </a:p>
        </p:txBody>
      </p:sp>
      <p:sp>
        <p:nvSpPr>
          <p:cNvPr id="4" name="Content Placeholder 3">
            <a:extLst>
              <a:ext uri="{FF2B5EF4-FFF2-40B4-BE49-F238E27FC236}">
                <a16:creationId xmlns:a16="http://schemas.microsoft.com/office/drawing/2014/main" id="{19231BB9-8EAC-4692-8625-F317CA668AE2}"/>
              </a:ext>
            </a:extLst>
          </p:cNvPr>
          <p:cNvSpPr>
            <a:spLocks noGrp="1"/>
          </p:cNvSpPr>
          <p:nvPr>
            <p:ph idx="1"/>
          </p:nvPr>
        </p:nvSpPr>
        <p:spPr>
          <a:xfrm>
            <a:off x="432000" y="1407008"/>
            <a:ext cx="2916000" cy="4679250"/>
          </a:xfrm>
        </p:spPr>
        <p:txBody>
          <a:bodyPr/>
          <a:lstStyle/>
          <a:p>
            <a:pPr marL="0" indent="0" algn="ctr">
              <a:buNone/>
            </a:pPr>
            <a:r>
              <a:rPr lang="en-US" b="1" u="sng" dirty="0"/>
              <a:t>MEASURES OF CENTRAL TENDENCY</a:t>
            </a:r>
          </a:p>
          <a:p>
            <a:r>
              <a:rPr lang="en-US" dirty="0"/>
              <a:t> </a:t>
            </a:r>
            <a:r>
              <a:rPr lang="en-US" b="1" dirty="0"/>
              <a:t>Mean</a:t>
            </a:r>
            <a:r>
              <a:rPr lang="en-US" dirty="0"/>
              <a:t> of total character :</a:t>
            </a:r>
            <a:r>
              <a:rPr lang="en-ID" dirty="0"/>
              <a:t> 61.68</a:t>
            </a:r>
          </a:p>
          <a:p>
            <a:r>
              <a:rPr lang="en-ID" b="1" dirty="0"/>
              <a:t>Mean</a:t>
            </a:r>
            <a:r>
              <a:rPr lang="en-ID" dirty="0"/>
              <a:t> of total word :</a:t>
            </a:r>
            <a:r>
              <a:rPr lang="en-US" dirty="0"/>
              <a:t> 8.31</a:t>
            </a:r>
          </a:p>
          <a:p>
            <a:r>
              <a:rPr lang="en-US" b="1" dirty="0"/>
              <a:t>Median</a:t>
            </a:r>
            <a:r>
              <a:rPr lang="en-US" dirty="0"/>
              <a:t> of total character : 53</a:t>
            </a:r>
          </a:p>
          <a:p>
            <a:r>
              <a:rPr lang="en-US" b="1" dirty="0"/>
              <a:t>Median</a:t>
            </a:r>
            <a:r>
              <a:rPr lang="en-US" dirty="0"/>
              <a:t> of total word : 7</a:t>
            </a:r>
          </a:p>
          <a:p>
            <a:r>
              <a:rPr lang="en-US" b="1" dirty="0"/>
              <a:t>Mode </a:t>
            </a:r>
            <a:r>
              <a:rPr lang="en-US" dirty="0"/>
              <a:t>of total character : 11</a:t>
            </a:r>
          </a:p>
          <a:p>
            <a:r>
              <a:rPr lang="en-US" b="1" dirty="0"/>
              <a:t>Mode </a:t>
            </a:r>
            <a:r>
              <a:rPr lang="en-US" dirty="0"/>
              <a:t>of total word : 3</a:t>
            </a:r>
          </a:p>
          <a:p>
            <a:pPr marL="0" indent="0">
              <a:buNone/>
            </a:pPr>
            <a:endParaRPr lang="en-ID" dirty="0"/>
          </a:p>
        </p:txBody>
      </p:sp>
      <p:sp>
        <p:nvSpPr>
          <p:cNvPr id="5" name="Text Placeholder 4">
            <a:extLst>
              <a:ext uri="{FF2B5EF4-FFF2-40B4-BE49-F238E27FC236}">
                <a16:creationId xmlns:a16="http://schemas.microsoft.com/office/drawing/2014/main" id="{843F4508-26C5-4BDC-87FC-95C3E1799A25}"/>
              </a:ext>
            </a:extLst>
          </p:cNvPr>
          <p:cNvSpPr>
            <a:spLocks noGrp="1"/>
          </p:cNvSpPr>
          <p:nvPr>
            <p:ph type="body" sz="quarter" idx="12"/>
          </p:nvPr>
        </p:nvSpPr>
        <p:spPr>
          <a:xfrm>
            <a:off x="3572900" y="1407008"/>
            <a:ext cx="2916000" cy="4679249"/>
          </a:xfrm>
        </p:spPr>
        <p:txBody>
          <a:bodyPr/>
          <a:lstStyle/>
          <a:p>
            <a:pPr marL="0" indent="0" algn="ctr">
              <a:buNone/>
            </a:pPr>
            <a:r>
              <a:rPr lang="en-US" b="1" u="sng" dirty="0"/>
              <a:t>MEASURES OF SPREAD</a:t>
            </a:r>
          </a:p>
          <a:p>
            <a:r>
              <a:rPr lang="en-US" b="1" dirty="0"/>
              <a:t>Range</a:t>
            </a:r>
            <a:r>
              <a:rPr lang="en-US" dirty="0"/>
              <a:t> of total character : 338</a:t>
            </a:r>
          </a:p>
          <a:p>
            <a:r>
              <a:rPr lang="en-US" b="1" dirty="0"/>
              <a:t>Range</a:t>
            </a:r>
            <a:r>
              <a:rPr lang="en-US" dirty="0"/>
              <a:t> of total word : 45</a:t>
            </a:r>
          </a:p>
          <a:p>
            <a:r>
              <a:rPr lang="en-US" b="1" dirty="0"/>
              <a:t>Q1, Q2, Q3 </a:t>
            </a:r>
            <a:r>
              <a:rPr lang="en-US" dirty="0"/>
              <a:t>= [28, 53, 86]</a:t>
            </a:r>
          </a:p>
          <a:p>
            <a:r>
              <a:rPr lang="en-US" b="1" dirty="0"/>
              <a:t>IQR</a:t>
            </a:r>
            <a:r>
              <a:rPr lang="en-US" dirty="0"/>
              <a:t> = 58</a:t>
            </a:r>
          </a:p>
          <a:p>
            <a:r>
              <a:rPr lang="en-US" b="1" dirty="0"/>
              <a:t>Variance</a:t>
            </a:r>
            <a:r>
              <a:rPr lang="en-US" dirty="0"/>
              <a:t> of total character and total word = [</a:t>
            </a:r>
            <a:r>
              <a:rPr lang="en-ID" dirty="0"/>
              <a:t>1875.543845, 30.332143</a:t>
            </a:r>
            <a:r>
              <a:rPr lang="en-US" dirty="0"/>
              <a:t>]</a:t>
            </a:r>
          </a:p>
          <a:p>
            <a:r>
              <a:rPr lang="en-US" b="1" dirty="0"/>
              <a:t>Standard Deviation </a:t>
            </a:r>
            <a:r>
              <a:rPr lang="en-US" dirty="0"/>
              <a:t>of total character and total word = [</a:t>
            </a:r>
            <a:r>
              <a:rPr lang="en-ID" dirty="0"/>
              <a:t>43.307550, 5.507463</a:t>
            </a:r>
            <a:r>
              <a:rPr lang="en-US" dirty="0"/>
              <a:t>]</a:t>
            </a:r>
          </a:p>
          <a:p>
            <a:pPr marL="0" indent="0">
              <a:buNone/>
            </a:pPr>
            <a:endParaRPr lang="en-ID" dirty="0"/>
          </a:p>
        </p:txBody>
      </p:sp>
      <p:sp>
        <p:nvSpPr>
          <p:cNvPr id="6" name="Text Placeholder 5">
            <a:extLst>
              <a:ext uri="{FF2B5EF4-FFF2-40B4-BE49-F238E27FC236}">
                <a16:creationId xmlns:a16="http://schemas.microsoft.com/office/drawing/2014/main" id="{62DBB0A7-2673-4BE3-9642-95F21069A094}"/>
              </a:ext>
            </a:extLst>
          </p:cNvPr>
          <p:cNvSpPr>
            <a:spLocks noGrp="1"/>
          </p:cNvSpPr>
          <p:nvPr>
            <p:ph type="body" sz="quarter" idx="13"/>
          </p:nvPr>
        </p:nvSpPr>
        <p:spPr>
          <a:xfrm>
            <a:off x="6757352" y="1368508"/>
            <a:ext cx="2916000" cy="4679250"/>
          </a:xfrm>
        </p:spPr>
        <p:txBody>
          <a:bodyPr/>
          <a:lstStyle/>
          <a:p>
            <a:pPr marL="0" indent="0" algn="ctr">
              <a:buNone/>
            </a:pPr>
            <a:r>
              <a:rPr lang="en-US" b="1" u="sng" dirty="0"/>
              <a:t>MEASURES TO DESCRIBE SHAPE OF DISTRIBUTION</a:t>
            </a:r>
          </a:p>
          <a:p>
            <a:r>
              <a:rPr lang="en-ID" b="1" dirty="0"/>
              <a:t>Skew</a:t>
            </a:r>
            <a:r>
              <a:rPr lang="en-ID" dirty="0"/>
              <a:t> of total character and total word :</a:t>
            </a:r>
          </a:p>
          <a:p>
            <a:pPr marL="0" indent="0">
              <a:buNone/>
            </a:pPr>
            <a:r>
              <a:rPr lang="en-ID" dirty="0"/>
              <a:t>     [1.011451, 0.954882]</a:t>
            </a:r>
          </a:p>
          <a:p>
            <a:r>
              <a:rPr lang="en-ID" dirty="0"/>
              <a:t>The skewness is </a:t>
            </a:r>
            <a:r>
              <a:rPr lang="en-ID" b="1" dirty="0"/>
              <a:t>more than 0</a:t>
            </a:r>
            <a:r>
              <a:rPr lang="en-ID" dirty="0"/>
              <a:t>, so the </a:t>
            </a:r>
            <a:r>
              <a:rPr lang="en-ID" b="1" dirty="0"/>
              <a:t>skewness is positive</a:t>
            </a:r>
          </a:p>
          <a:p>
            <a:r>
              <a:rPr lang="en-ID" b="1" dirty="0"/>
              <a:t>Kurtosis</a:t>
            </a:r>
            <a:r>
              <a:rPr lang="en-ID" dirty="0"/>
              <a:t> of total character and total word :</a:t>
            </a:r>
          </a:p>
          <a:p>
            <a:pPr marL="0" indent="0">
              <a:buNone/>
            </a:pPr>
            <a:r>
              <a:rPr lang="en-ID" dirty="0"/>
              <a:t>     [0.945365, 0.775245]</a:t>
            </a:r>
          </a:p>
          <a:p>
            <a:r>
              <a:rPr lang="en-ID" dirty="0"/>
              <a:t>The </a:t>
            </a:r>
            <a:r>
              <a:rPr lang="en-ID" b="1" dirty="0"/>
              <a:t>kurtosis</a:t>
            </a:r>
            <a:r>
              <a:rPr lang="en-ID" dirty="0"/>
              <a:t> is </a:t>
            </a:r>
            <a:r>
              <a:rPr lang="en-ID" b="1" dirty="0"/>
              <a:t>less than 3</a:t>
            </a:r>
            <a:r>
              <a:rPr lang="en-ID" dirty="0"/>
              <a:t>, that is show </a:t>
            </a:r>
            <a:r>
              <a:rPr lang="en-ID" b="1" dirty="0"/>
              <a:t>the distribution is producing less outlier value</a:t>
            </a:r>
          </a:p>
          <a:p>
            <a:endParaRPr lang="en-ID" b="1" dirty="0"/>
          </a:p>
          <a:p>
            <a:pPr marL="0" indent="0">
              <a:buNone/>
            </a:pPr>
            <a:endParaRPr lang="en-ID" dirty="0"/>
          </a:p>
        </p:txBody>
      </p:sp>
      <p:sp>
        <p:nvSpPr>
          <p:cNvPr id="7" name="Slide Number Placeholder 6">
            <a:extLst>
              <a:ext uri="{FF2B5EF4-FFF2-40B4-BE49-F238E27FC236}">
                <a16:creationId xmlns:a16="http://schemas.microsoft.com/office/drawing/2014/main" id="{F189069F-84E0-4362-B041-0223598071E8}"/>
              </a:ext>
            </a:extLst>
          </p:cNvPr>
          <p:cNvSpPr>
            <a:spLocks noGrp="1"/>
          </p:cNvSpPr>
          <p:nvPr>
            <p:ph type="sldNum" sz="quarter" idx="15"/>
          </p:nvPr>
        </p:nvSpPr>
        <p:spPr/>
        <p:txBody>
          <a:bodyPr/>
          <a:lstStyle/>
          <a:p>
            <a:fld id="{19B51A1E-902D-48AF-9020-955120F399B6}" type="slidenum">
              <a:rPr lang="en-US" noProof="0" smtClean="0"/>
              <a:pPr/>
              <a:t>35</a:t>
            </a:fld>
            <a:endParaRPr lang="en-US" noProof="0" dirty="0"/>
          </a:p>
        </p:txBody>
      </p:sp>
      <p:sp>
        <p:nvSpPr>
          <p:cNvPr id="8" name="Text Placeholder 2">
            <a:extLst>
              <a:ext uri="{FF2B5EF4-FFF2-40B4-BE49-F238E27FC236}">
                <a16:creationId xmlns:a16="http://schemas.microsoft.com/office/drawing/2014/main" id="{9E41297E-0A1A-4DF1-A068-2C555E8C18BB}"/>
              </a:ext>
            </a:extLst>
          </p:cNvPr>
          <p:cNvSpPr>
            <a:spLocks noGrp="1"/>
          </p:cNvSpPr>
          <p:nvPr>
            <p:ph type="body" sz="quarter" idx="32"/>
          </p:nvPr>
        </p:nvSpPr>
        <p:spPr>
          <a:xfrm>
            <a:off x="431800" y="864000"/>
            <a:ext cx="9198000" cy="360000"/>
          </a:xfrm>
        </p:spPr>
        <p:txBody>
          <a:bodyPr/>
          <a:lstStyle/>
          <a:p>
            <a:r>
              <a:rPr lang="en-US" dirty="0"/>
              <a:t>DESCRIPTIVE STATISTICS</a:t>
            </a:r>
            <a:endParaRPr lang="en-ID" dirty="0"/>
          </a:p>
        </p:txBody>
      </p:sp>
      <p:sp>
        <p:nvSpPr>
          <p:cNvPr id="10" name="Rectangle 9">
            <a:extLst>
              <a:ext uri="{FF2B5EF4-FFF2-40B4-BE49-F238E27FC236}">
                <a16:creationId xmlns:a16="http://schemas.microsoft.com/office/drawing/2014/main" id="{93D55DEE-B996-41D7-95E2-F1C861F193C3}"/>
              </a:ext>
            </a:extLst>
          </p:cNvPr>
          <p:cNvSpPr/>
          <p:nvPr/>
        </p:nvSpPr>
        <p:spPr>
          <a:xfrm>
            <a:off x="346509" y="1224000"/>
            <a:ext cx="3070459" cy="46089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AD8B6F48-6A68-440F-9932-6513C3B94A38}"/>
              </a:ext>
            </a:extLst>
          </p:cNvPr>
          <p:cNvSpPr/>
          <p:nvPr/>
        </p:nvSpPr>
        <p:spPr>
          <a:xfrm>
            <a:off x="3513316" y="1223999"/>
            <a:ext cx="3070459" cy="46089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C810C17F-8B62-4295-A770-6F0F466B3EB3}"/>
              </a:ext>
            </a:extLst>
          </p:cNvPr>
          <p:cNvSpPr/>
          <p:nvPr/>
        </p:nvSpPr>
        <p:spPr>
          <a:xfrm>
            <a:off x="6680123" y="1223998"/>
            <a:ext cx="3070459" cy="46089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3085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9B40-5B2B-469B-ACC2-A244A6EDE0D9}"/>
              </a:ext>
            </a:extLst>
          </p:cNvPr>
          <p:cNvSpPr>
            <a:spLocks noGrp="1"/>
          </p:cNvSpPr>
          <p:nvPr>
            <p:ph type="title"/>
          </p:nvPr>
        </p:nvSpPr>
        <p:spPr/>
        <p:txBody>
          <a:bodyPr/>
          <a:lstStyle/>
          <a:p>
            <a:r>
              <a:rPr lang="en-US" dirty="0"/>
              <a:t>conclusion</a:t>
            </a:r>
            <a:endParaRPr lang="en-ID" dirty="0"/>
          </a:p>
        </p:txBody>
      </p:sp>
      <p:sp>
        <p:nvSpPr>
          <p:cNvPr id="3" name="Text Placeholder 2">
            <a:extLst>
              <a:ext uri="{FF2B5EF4-FFF2-40B4-BE49-F238E27FC236}">
                <a16:creationId xmlns:a16="http://schemas.microsoft.com/office/drawing/2014/main" id="{6A4172B5-7BB9-4D46-AB57-879BCF5033E9}"/>
              </a:ext>
            </a:extLst>
          </p:cNvPr>
          <p:cNvSpPr>
            <a:spLocks noGrp="1"/>
          </p:cNvSpPr>
          <p:nvPr>
            <p:ph type="body" sz="quarter" idx="32"/>
          </p:nvPr>
        </p:nvSpPr>
        <p:spPr>
          <a:xfrm>
            <a:off x="431800" y="864000"/>
            <a:ext cx="9198000" cy="360000"/>
          </a:xfrm>
        </p:spPr>
        <p:txBody>
          <a:bodyPr/>
          <a:lstStyle/>
          <a:p>
            <a:r>
              <a:rPr lang="en-US" dirty="0"/>
              <a:t>UNIVARIATE AND BIVARIATE ANALYSIS</a:t>
            </a:r>
            <a:endParaRPr lang="en-ID" dirty="0"/>
          </a:p>
        </p:txBody>
      </p:sp>
      <p:sp>
        <p:nvSpPr>
          <p:cNvPr id="4" name="Text Placeholder 3">
            <a:extLst>
              <a:ext uri="{FF2B5EF4-FFF2-40B4-BE49-F238E27FC236}">
                <a16:creationId xmlns:a16="http://schemas.microsoft.com/office/drawing/2014/main" id="{12E805CF-D413-4B65-A608-9E931B85BBE7}"/>
              </a:ext>
            </a:extLst>
          </p:cNvPr>
          <p:cNvSpPr>
            <a:spLocks noGrp="1"/>
          </p:cNvSpPr>
          <p:nvPr>
            <p:ph type="body" idx="1"/>
          </p:nvPr>
        </p:nvSpPr>
        <p:spPr/>
        <p:txBody>
          <a:bodyPr/>
          <a:lstStyle/>
          <a:p>
            <a:pPr algn="ctr"/>
            <a:r>
              <a:rPr lang="en-US" dirty="0"/>
              <a:t>UNIVARIATE ANALYSIS</a:t>
            </a:r>
            <a:endParaRPr lang="en-ID" dirty="0"/>
          </a:p>
        </p:txBody>
      </p:sp>
      <p:sp>
        <p:nvSpPr>
          <p:cNvPr id="5" name="Content Placeholder 4">
            <a:extLst>
              <a:ext uri="{FF2B5EF4-FFF2-40B4-BE49-F238E27FC236}">
                <a16:creationId xmlns:a16="http://schemas.microsoft.com/office/drawing/2014/main" id="{051AB8C7-4D1C-4116-AF9C-CAB556A5129B}"/>
              </a:ext>
            </a:extLst>
          </p:cNvPr>
          <p:cNvSpPr>
            <a:spLocks noGrp="1"/>
          </p:cNvSpPr>
          <p:nvPr>
            <p:ph sz="half" idx="2"/>
          </p:nvPr>
        </p:nvSpPr>
        <p:spPr/>
        <p:txBody>
          <a:bodyPr/>
          <a:lstStyle/>
          <a:p>
            <a:endParaRPr lang="en-US" dirty="0"/>
          </a:p>
          <a:p>
            <a:endParaRPr lang="en-ID" dirty="0"/>
          </a:p>
        </p:txBody>
      </p:sp>
      <p:sp>
        <p:nvSpPr>
          <p:cNvPr id="6" name="Text Placeholder 5">
            <a:extLst>
              <a:ext uri="{FF2B5EF4-FFF2-40B4-BE49-F238E27FC236}">
                <a16:creationId xmlns:a16="http://schemas.microsoft.com/office/drawing/2014/main" id="{D325106F-B97A-415F-ADFC-22ADB64D0608}"/>
              </a:ext>
            </a:extLst>
          </p:cNvPr>
          <p:cNvSpPr>
            <a:spLocks noGrp="1"/>
          </p:cNvSpPr>
          <p:nvPr>
            <p:ph type="body" sz="quarter" idx="13"/>
          </p:nvPr>
        </p:nvSpPr>
        <p:spPr/>
        <p:txBody>
          <a:bodyPr/>
          <a:lstStyle/>
          <a:p>
            <a:pPr algn="ctr"/>
            <a:r>
              <a:rPr lang="en-US" dirty="0"/>
              <a:t>BIVARIATE ANALYSIS</a:t>
            </a:r>
            <a:endParaRPr lang="en-ID" dirty="0"/>
          </a:p>
        </p:txBody>
      </p:sp>
      <p:sp>
        <p:nvSpPr>
          <p:cNvPr id="7" name="Text Placeholder 6">
            <a:extLst>
              <a:ext uri="{FF2B5EF4-FFF2-40B4-BE49-F238E27FC236}">
                <a16:creationId xmlns:a16="http://schemas.microsoft.com/office/drawing/2014/main" id="{FB9ED1AC-A2FE-499A-AA53-DBF500B1EB63}"/>
              </a:ext>
            </a:extLst>
          </p:cNvPr>
          <p:cNvSpPr>
            <a:spLocks noGrp="1"/>
          </p:cNvSpPr>
          <p:nvPr>
            <p:ph type="body" sz="quarter" idx="12"/>
          </p:nvPr>
        </p:nvSpPr>
        <p:spPr/>
        <p:txBody>
          <a:bodyPr/>
          <a:lstStyle/>
          <a:p>
            <a:r>
              <a:rPr lang="en-US" dirty="0"/>
              <a:t>Between the total characters and the total words have a positive correlation.</a:t>
            </a:r>
          </a:p>
          <a:p>
            <a:r>
              <a:rPr lang="en-US" dirty="0"/>
              <a:t>The number of characters and words from the data is more that has the 'Abusive' category than 'Non Abusive’.</a:t>
            </a:r>
          </a:p>
        </p:txBody>
      </p:sp>
      <p:sp>
        <p:nvSpPr>
          <p:cNvPr id="8" name="Slide Number Placeholder 7">
            <a:extLst>
              <a:ext uri="{FF2B5EF4-FFF2-40B4-BE49-F238E27FC236}">
                <a16:creationId xmlns:a16="http://schemas.microsoft.com/office/drawing/2014/main" id="{BFA90567-4441-4633-8B82-91BF81D6B03A}"/>
              </a:ext>
            </a:extLst>
          </p:cNvPr>
          <p:cNvSpPr>
            <a:spLocks noGrp="1"/>
          </p:cNvSpPr>
          <p:nvPr>
            <p:ph type="sldNum" sz="quarter" idx="33"/>
          </p:nvPr>
        </p:nvSpPr>
        <p:spPr/>
        <p:txBody>
          <a:bodyPr/>
          <a:lstStyle/>
          <a:p>
            <a:fld id="{19B51A1E-902D-48AF-9020-955120F399B6}" type="slidenum">
              <a:rPr lang="en-US" noProof="0" smtClean="0"/>
              <a:pPr/>
              <a:t>36</a:t>
            </a:fld>
            <a:endParaRPr lang="en-US" noProof="0" dirty="0"/>
          </a:p>
        </p:txBody>
      </p:sp>
      <p:sp>
        <p:nvSpPr>
          <p:cNvPr id="9" name="Text Placeholder 6">
            <a:extLst>
              <a:ext uri="{FF2B5EF4-FFF2-40B4-BE49-F238E27FC236}">
                <a16:creationId xmlns:a16="http://schemas.microsoft.com/office/drawing/2014/main" id="{4B741795-D475-49C0-9D52-14CFF1DF2954}"/>
              </a:ext>
            </a:extLst>
          </p:cNvPr>
          <p:cNvSpPr txBox="1">
            <a:spLocks/>
          </p:cNvSpPr>
          <p:nvPr/>
        </p:nvSpPr>
        <p:spPr>
          <a:xfrm>
            <a:off x="432000" y="2020359"/>
            <a:ext cx="4500000" cy="417089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10 most frequently appearing words in the data sequentially are: </a:t>
            </a:r>
          </a:p>
          <a:p>
            <a:pPr marL="0" indent="0">
              <a:spcBef>
                <a:spcPts val="0"/>
              </a:spcBef>
              <a:buNone/>
            </a:pPr>
            <a:r>
              <a:rPr lang="en-US" b="1" dirty="0"/>
              <a:t>	</a:t>
            </a:r>
            <a:r>
              <a:rPr lang="en-US" dirty="0" err="1"/>
              <a:t>presiden</a:t>
            </a:r>
            <a:r>
              <a:rPr lang="en-US" dirty="0"/>
              <a:t>     : 1037 words</a:t>
            </a:r>
          </a:p>
          <a:p>
            <a:pPr marL="0" indent="0" algn="just">
              <a:spcBef>
                <a:spcPts val="0"/>
              </a:spcBef>
              <a:buNone/>
            </a:pPr>
            <a:r>
              <a:rPr lang="en-US" dirty="0"/>
              <a:t>	</a:t>
            </a:r>
            <a:r>
              <a:rPr lang="en-US" dirty="0" err="1"/>
              <a:t>indonesia</a:t>
            </a:r>
            <a:r>
              <a:rPr lang="en-US" dirty="0"/>
              <a:t>   : 990 words</a:t>
            </a:r>
          </a:p>
          <a:p>
            <a:pPr marL="0" indent="0" algn="just">
              <a:spcBef>
                <a:spcPts val="0"/>
              </a:spcBef>
              <a:buNone/>
            </a:pPr>
            <a:r>
              <a:rPr lang="en-US" dirty="0"/>
              <a:t> 	</a:t>
            </a:r>
            <a:r>
              <a:rPr lang="en-US" dirty="0" err="1"/>
              <a:t>jokowi</a:t>
            </a:r>
            <a:r>
              <a:rPr lang="en-US" dirty="0"/>
              <a:t> 	  : 928 words</a:t>
            </a:r>
          </a:p>
          <a:p>
            <a:pPr marL="0" indent="0" algn="just">
              <a:spcBef>
                <a:spcPts val="0"/>
              </a:spcBef>
              <a:buNone/>
            </a:pPr>
            <a:r>
              <a:rPr lang="en-US" dirty="0"/>
              <a:t> 	</a:t>
            </a:r>
            <a:r>
              <a:rPr lang="en-US" dirty="0" err="1"/>
              <a:t>islam</a:t>
            </a:r>
            <a:r>
              <a:rPr lang="en-US" dirty="0"/>
              <a:t>	  : 760 words</a:t>
            </a:r>
          </a:p>
          <a:p>
            <a:pPr marL="0" indent="0" algn="just">
              <a:spcBef>
                <a:spcPts val="0"/>
              </a:spcBef>
              <a:buNone/>
            </a:pPr>
            <a:r>
              <a:rPr lang="en-US" dirty="0"/>
              <a:t>	agama	  : 714 words</a:t>
            </a:r>
          </a:p>
          <a:p>
            <a:pPr marL="0" indent="0" algn="just">
              <a:spcBef>
                <a:spcPts val="0"/>
              </a:spcBef>
              <a:buNone/>
            </a:pPr>
            <a:r>
              <a:rPr lang="en-US" dirty="0"/>
              <a:t>	</a:t>
            </a:r>
            <a:r>
              <a:rPr lang="en-US" dirty="0" err="1"/>
              <a:t>asing</a:t>
            </a:r>
            <a:r>
              <a:rPr lang="en-US" dirty="0"/>
              <a:t>	  : 597 words</a:t>
            </a:r>
          </a:p>
          <a:p>
            <a:pPr marL="0" indent="0" algn="just">
              <a:spcBef>
                <a:spcPts val="0"/>
              </a:spcBef>
              <a:buNone/>
            </a:pPr>
            <a:r>
              <a:rPr lang="en-US" dirty="0"/>
              <a:t>	</a:t>
            </a:r>
            <a:r>
              <a:rPr lang="en-US" dirty="0" err="1"/>
              <a:t>cina</a:t>
            </a:r>
            <a:r>
              <a:rPr lang="en-US" dirty="0"/>
              <a:t>	  : 565 words</a:t>
            </a:r>
          </a:p>
          <a:p>
            <a:pPr marL="0" indent="0" algn="just">
              <a:spcBef>
                <a:spcPts val="0"/>
              </a:spcBef>
              <a:buNone/>
            </a:pPr>
            <a:r>
              <a:rPr lang="en-US" dirty="0"/>
              <a:t>	</a:t>
            </a:r>
            <a:r>
              <a:rPr lang="en-US" dirty="0" err="1"/>
              <a:t>cebong</a:t>
            </a:r>
            <a:r>
              <a:rPr lang="en-US" dirty="0"/>
              <a:t>	  : 498 words</a:t>
            </a:r>
          </a:p>
          <a:p>
            <a:pPr marL="0" indent="0" algn="just">
              <a:spcBef>
                <a:spcPts val="0"/>
              </a:spcBef>
              <a:buNone/>
            </a:pPr>
            <a:r>
              <a:rPr lang="en-US" dirty="0"/>
              <a:t>	negara	  : 488 words</a:t>
            </a:r>
          </a:p>
          <a:p>
            <a:pPr marL="0" indent="0" algn="just">
              <a:spcBef>
                <a:spcPts val="0"/>
              </a:spcBef>
              <a:buNone/>
            </a:pPr>
            <a:r>
              <a:rPr lang="en-US" dirty="0"/>
              <a:t> 	</a:t>
            </a:r>
            <a:r>
              <a:rPr lang="en-US" dirty="0" err="1"/>
              <a:t>rakyat</a:t>
            </a:r>
            <a:r>
              <a:rPr lang="en-US" dirty="0"/>
              <a:t>	  : 433 words</a:t>
            </a:r>
          </a:p>
          <a:p>
            <a:r>
              <a:rPr lang="en-US" dirty="0"/>
              <a:t>The number of words 'Alay' in the data is less than the number of words in the entire data.</a:t>
            </a:r>
          </a:p>
          <a:p>
            <a:r>
              <a:rPr lang="en-US" dirty="0"/>
              <a:t>There are more sentences containing 'Abusive' elements than 'Non Abusive' elements written in Tweets by Indonesian Netizens on Twitter.</a:t>
            </a:r>
          </a:p>
        </p:txBody>
      </p:sp>
    </p:spTree>
    <p:extLst>
      <p:ext uri="{BB962C8B-B14F-4D97-AF65-F5344CB8AC3E}">
        <p14:creationId xmlns:p14="http://schemas.microsoft.com/office/powerpoint/2010/main" val="4019698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US" dirty="0" err="1"/>
              <a:t>Bagas</a:t>
            </a:r>
            <a:r>
              <a:rPr lang="en-US" dirty="0"/>
              <a:t> </a:t>
            </a:r>
            <a:r>
              <a:rPr lang="en-US" dirty="0" err="1"/>
              <a:t>Naufal</a:t>
            </a:r>
            <a:r>
              <a:rPr lang="en-US" dirty="0"/>
              <a:t> </a:t>
            </a:r>
            <a:r>
              <a:rPr lang="en-US" dirty="0" err="1"/>
              <a:t>Alfathan</a:t>
            </a:r>
            <a:endParaRPr lang="en-US"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83050" y="413080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a:lstStyle/>
          <a:p>
            <a:r>
              <a:rPr lang="en-US" dirty="0"/>
              <a:t>0821-1160-2234</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83050" y="453662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r>
              <a:rPr lang="en-US" dirty="0"/>
              <a:t>bagasnaufalalf@gmail.com</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66191" y="4904341"/>
            <a:ext cx="244786" cy="244786"/>
          </a:xfrm>
          <a:prstGeom prst="rect">
            <a:avLst/>
          </a:prstGeom>
        </p:spPr>
      </p:pic>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p:txBody>
          <a:bodyPr/>
          <a:lstStyle/>
          <a:p>
            <a:r>
              <a:rPr lang="en-US" dirty="0"/>
              <a:t>https://www.linkedin.com/in/bagas-naufal-alfathan-a88459147</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225121"/>
          </a:xfrm>
          <a:prstGeom prst="rect">
            <a:avLst/>
          </a:prstGeom>
          <a:noFill/>
        </p:spPr>
        <p:txBody>
          <a:bodyPr wrap="square" lIns="0" tIns="36000" rIns="0" bIns="0" rtlCol="0">
            <a:spAutoFit/>
          </a:bodyPr>
          <a:lstStyle/>
          <a:p>
            <a:pPr algn="r">
              <a:lnSpc>
                <a:spcPts val="1400"/>
              </a:lnSpc>
            </a:pPr>
            <a:r>
              <a:rPr lang="en-US" sz="1600" b="1" spc="-100" baseline="0" dirty="0">
                <a:solidFill>
                  <a:schemeClr val="accent1"/>
                </a:solidFill>
                <a:latin typeface="Corbel" panose="020B0503020204020204" pitchFamily="34" charset="0"/>
              </a:rPr>
              <a:t> </a:t>
            </a:r>
            <a:endParaRPr lang="en-US" sz="1600" b="1" spc="-100" baseline="0" dirty="0">
              <a:solidFill>
                <a:schemeClr val="tx1"/>
              </a:solidFill>
              <a:latin typeface="Corbel" panose="020B0503020204020204" pitchFamily="34" charset="0"/>
            </a:endParaRPr>
          </a:p>
        </p:txBody>
      </p:sp>
      <p:pic>
        <p:nvPicPr>
          <p:cNvPr id="12" name="Graphic 11" descr="Link">
            <a:extLst>
              <a:ext uri="{FF2B5EF4-FFF2-40B4-BE49-F238E27FC236}">
                <a16:creationId xmlns:a16="http://schemas.microsoft.com/office/drawing/2014/main" id="{9C270717-8B99-4862-8DC4-7BF65A96D1D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66191" y="5407407"/>
            <a:ext cx="244786" cy="244786"/>
          </a:xfrm>
          <a:prstGeom prst="rect">
            <a:avLst/>
          </a:prstGeom>
        </p:spPr>
      </p:pic>
      <p:sp>
        <p:nvSpPr>
          <p:cNvPr id="13" name="Text Placeholder 20">
            <a:extLst>
              <a:ext uri="{FF2B5EF4-FFF2-40B4-BE49-F238E27FC236}">
                <a16:creationId xmlns:a16="http://schemas.microsoft.com/office/drawing/2014/main" id="{F0C98D46-F6F4-4F8A-85FD-5C04A04CC3FA}"/>
              </a:ext>
            </a:extLst>
          </p:cNvPr>
          <p:cNvSpPr txBox="1">
            <a:spLocks/>
          </p:cNvSpPr>
          <p:nvPr/>
        </p:nvSpPr>
        <p:spPr>
          <a:xfrm>
            <a:off x="6062268" y="5434329"/>
            <a:ext cx="2910342" cy="23801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https://github.com/Bagasaaa</a:t>
            </a:r>
          </a:p>
        </p:txBody>
      </p:sp>
    </p:spTree>
    <p:extLst>
      <p:ext uri="{BB962C8B-B14F-4D97-AF65-F5344CB8AC3E}">
        <p14:creationId xmlns:p14="http://schemas.microsoft.com/office/powerpoint/2010/main" val="134983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91234-ED68-4C5E-BC0F-C2AD9FFEA1D5}"/>
              </a:ext>
            </a:extLst>
          </p:cNvPr>
          <p:cNvSpPr>
            <a:spLocks noGrp="1"/>
          </p:cNvSpPr>
          <p:nvPr>
            <p:ph type="title"/>
          </p:nvPr>
        </p:nvSpPr>
        <p:spPr/>
        <p:txBody>
          <a:bodyPr/>
          <a:lstStyle/>
          <a:p>
            <a:r>
              <a:rPr lang="en-ID" dirty="0"/>
              <a:t>THEORY OF THE PROBLEM</a:t>
            </a:r>
          </a:p>
        </p:txBody>
      </p:sp>
      <p:sp>
        <p:nvSpPr>
          <p:cNvPr id="3" name="Slide Number Placeholder 2">
            <a:extLst>
              <a:ext uri="{FF2B5EF4-FFF2-40B4-BE49-F238E27FC236}">
                <a16:creationId xmlns:a16="http://schemas.microsoft.com/office/drawing/2014/main" id="{453327FC-89E5-4F70-9E58-F4E026A8B8AA}"/>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graphicFrame>
        <p:nvGraphicFramePr>
          <p:cNvPr id="5" name="Diagram 4">
            <a:extLst>
              <a:ext uri="{FF2B5EF4-FFF2-40B4-BE49-F238E27FC236}">
                <a16:creationId xmlns:a16="http://schemas.microsoft.com/office/drawing/2014/main" id="{9E28202D-6D93-4487-AAC8-1E384F2D0B35}"/>
              </a:ext>
            </a:extLst>
          </p:cNvPr>
          <p:cNvGraphicFramePr/>
          <p:nvPr>
            <p:extLst>
              <p:ext uri="{D42A27DB-BD31-4B8C-83A1-F6EECF244321}">
                <p14:modId xmlns:p14="http://schemas.microsoft.com/office/powerpoint/2010/main" val="2803196899"/>
              </p:ext>
            </p:extLst>
          </p:nvPr>
        </p:nvGraphicFramePr>
        <p:xfrm>
          <a:off x="-246046" y="-1062122"/>
          <a:ext cx="13184606" cy="878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28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CE2C-6881-4568-AB8E-C62E1B394171}"/>
              </a:ext>
            </a:extLst>
          </p:cNvPr>
          <p:cNvSpPr>
            <a:spLocks noGrp="1"/>
          </p:cNvSpPr>
          <p:nvPr>
            <p:ph type="title"/>
          </p:nvPr>
        </p:nvSpPr>
        <p:spPr/>
        <p:txBody>
          <a:bodyPr/>
          <a:lstStyle/>
          <a:p>
            <a:r>
              <a:rPr lang="en-ID" dirty="0"/>
              <a:t>RESEARCH PURPOSES</a:t>
            </a:r>
          </a:p>
        </p:txBody>
      </p:sp>
      <p:sp>
        <p:nvSpPr>
          <p:cNvPr id="3" name="Slide Number Placeholder 2">
            <a:extLst>
              <a:ext uri="{FF2B5EF4-FFF2-40B4-BE49-F238E27FC236}">
                <a16:creationId xmlns:a16="http://schemas.microsoft.com/office/drawing/2014/main" id="{0873FB62-8F84-4E4C-A864-F20F4D194491}"/>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grpSp>
        <p:nvGrpSpPr>
          <p:cNvPr id="5" name="Group 4">
            <a:extLst>
              <a:ext uri="{FF2B5EF4-FFF2-40B4-BE49-F238E27FC236}">
                <a16:creationId xmlns:a16="http://schemas.microsoft.com/office/drawing/2014/main" id="{D35F46F1-6385-4A1F-B448-AAEE4CE1E66C}"/>
              </a:ext>
            </a:extLst>
          </p:cNvPr>
          <p:cNvGrpSpPr/>
          <p:nvPr/>
        </p:nvGrpSpPr>
        <p:grpSpPr>
          <a:xfrm>
            <a:off x="432000" y="1214811"/>
            <a:ext cx="9229224" cy="472320"/>
            <a:chOff x="659230" y="2260788"/>
            <a:chExt cx="9229224" cy="472320"/>
          </a:xfrm>
        </p:grpSpPr>
        <p:sp>
          <p:nvSpPr>
            <p:cNvPr id="21" name="Rectangle: Rounded Corners 20">
              <a:extLst>
                <a:ext uri="{FF2B5EF4-FFF2-40B4-BE49-F238E27FC236}">
                  <a16:creationId xmlns:a16="http://schemas.microsoft.com/office/drawing/2014/main" id="{3F63DC54-3C70-44F2-A342-87B6ADAB2DF9}"/>
                </a:ext>
              </a:extLst>
            </p:cNvPr>
            <p:cNvSpPr/>
            <p:nvPr/>
          </p:nvSpPr>
          <p:spPr>
            <a:xfrm>
              <a:off x="659230" y="2260788"/>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E7AE8656-651A-4196-8299-175F47277096}"/>
                </a:ext>
              </a:extLst>
            </p:cNvPr>
            <p:cNvSpPr txBox="1"/>
            <p:nvPr/>
          </p:nvSpPr>
          <p:spPr>
            <a:xfrm>
              <a:off x="682287" y="2283845"/>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Cleaning Tweet data from the data.csv file</a:t>
              </a:r>
            </a:p>
          </p:txBody>
        </p:sp>
      </p:grpSp>
      <p:grpSp>
        <p:nvGrpSpPr>
          <p:cNvPr id="6" name="Group 5">
            <a:extLst>
              <a:ext uri="{FF2B5EF4-FFF2-40B4-BE49-F238E27FC236}">
                <a16:creationId xmlns:a16="http://schemas.microsoft.com/office/drawing/2014/main" id="{AE483725-22D9-4DAB-AA07-56B2D1A8F6E6}"/>
              </a:ext>
            </a:extLst>
          </p:cNvPr>
          <p:cNvGrpSpPr/>
          <p:nvPr/>
        </p:nvGrpSpPr>
        <p:grpSpPr>
          <a:xfrm>
            <a:off x="432000" y="1940571"/>
            <a:ext cx="9229224" cy="472320"/>
            <a:chOff x="659230" y="2986548"/>
            <a:chExt cx="9229224" cy="472320"/>
          </a:xfrm>
        </p:grpSpPr>
        <p:sp>
          <p:nvSpPr>
            <p:cNvPr id="19" name="Rectangle: Rounded Corners 18">
              <a:extLst>
                <a:ext uri="{FF2B5EF4-FFF2-40B4-BE49-F238E27FC236}">
                  <a16:creationId xmlns:a16="http://schemas.microsoft.com/office/drawing/2014/main" id="{2E164BA5-FB18-4AAD-9B5D-7C24F0F6F293}"/>
                </a:ext>
              </a:extLst>
            </p:cNvPr>
            <p:cNvSpPr/>
            <p:nvPr/>
          </p:nvSpPr>
          <p:spPr>
            <a:xfrm>
              <a:off x="659230" y="2986548"/>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Rounded Corners 6">
              <a:extLst>
                <a:ext uri="{FF2B5EF4-FFF2-40B4-BE49-F238E27FC236}">
                  <a16:creationId xmlns:a16="http://schemas.microsoft.com/office/drawing/2014/main" id="{19295455-E135-4D24-864B-DA6844A05BA7}"/>
                </a:ext>
              </a:extLst>
            </p:cNvPr>
            <p:cNvSpPr txBox="1"/>
            <p:nvPr/>
          </p:nvSpPr>
          <p:spPr>
            <a:xfrm>
              <a:off x="682287" y="3009605"/>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Showing mean, median, mode, quartile and interquartile range, outlier, variance, standard deviation, skewness and kurtosis of the 'Total Characters' and 'Total Words' of Tweets cleaned up in the </a:t>
              </a:r>
              <a:r>
                <a:rPr lang="en-US" sz="1600" dirty="0" err="1"/>
                <a:t>dataframe</a:t>
              </a:r>
              <a:r>
                <a:rPr lang="en-US" sz="1600" dirty="0"/>
                <a:t>.</a:t>
              </a:r>
            </a:p>
          </p:txBody>
        </p:sp>
      </p:grpSp>
      <p:grpSp>
        <p:nvGrpSpPr>
          <p:cNvPr id="7" name="Group 6">
            <a:extLst>
              <a:ext uri="{FF2B5EF4-FFF2-40B4-BE49-F238E27FC236}">
                <a16:creationId xmlns:a16="http://schemas.microsoft.com/office/drawing/2014/main" id="{EF8A9A7E-64DF-4264-B2CE-5DFD9A26D9F4}"/>
              </a:ext>
            </a:extLst>
          </p:cNvPr>
          <p:cNvGrpSpPr/>
          <p:nvPr/>
        </p:nvGrpSpPr>
        <p:grpSpPr>
          <a:xfrm>
            <a:off x="432000" y="2666332"/>
            <a:ext cx="9229224" cy="472320"/>
            <a:chOff x="659230" y="3712309"/>
            <a:chExt cx="9229224" cy="472320"/>
          </a:xfrm>
        </p:grpSpPr>
        <p:sp>
          <p:nvSpPr>
            <p:cNvPr id="17" name="Rectangle: Rounded Corners 16">
              <a:extLst>
                <a:ext uri="{FF2B5EF4-FFF2-40B4-BE49-F238E27FC236}">
                  <a16:creationId xmlns:a16="http://schemas.microsoft.com/office/drawing/2014/main" id="{0782236D-F82F-4960-B83F-C984C9DDED1F}"/>
                </a:ext>
              </a:extLst>
            </p:cNvPr>
            <p:cNvSpPr/>
            <p:nvPr/>
          </p:nvSpPr>
          <p:spPr>
            <a:xfrm>
              <a:off x="659230" y="3712309"/>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ectangle: Rounded Corners 8">
              <a:extLst>
                <a:ext uri="{FF2B5EF4-FFF2-40B4-BE49-F238E27FC236}">
                  <a16:creationId xmlns:a16="http://schemas.microsoft.com/office/drawing/2014/main" id="{E771A1E5-7824-47BE-B3C1-EBDB542E4AC5}"/>
                </a:ext>
              </a:extLst>
            </p:cNvPr>
            <p:cNvSpPr txBox="1"/>
            <p:nvPr/>
          </p:nvSpPr>
          <p:spPr>
            <a:xfrm>
              <a:off x="682287" y="3735366"/>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Look for the 10 most frequently appearing words from Tweets contained in 'data.csv' by visualizing them.</a:t>
              </a:r>
            </a:p>
          </p:txBody>
        </p:sp>
      </p:grpSp>
      <p:grpSp>
        <p:nvGrpSpPr>
          <p:cNvPr id="8" name="Group 7">
            <a:extLst>
              <a:ext uri="{FF2B5EF4-FFF2-40B4-BE49-F238E27FC236}">
                <a16:creationId xmlns:a16="http://schemas.microsoft.com/office/drawing/2014/main" id="{656DCF09-1A58-49CB-9B00-0C065FD2CBB2}"/>
              </a:ext>
            </a:extLst>
          </p:cNvPr>
          <p:cNvGrpSpPr/>
          <p:nvPr/>
        </p:nvGrpSpPr>
        <p:grpSpPr>
          <a:xfrm>
            <a:off x="432000" y="3392091"/>
            <a:ext cx="9229224" cy="472320"/>
            <a:chOff x="659230" y="4438068"/>
            <a:chExt cx="9229224" cy="472320"/>
          </a:xfrm>
        </p:grpSpPr>
        <p:sp>
          <p:nvSpPr>
            <p:cNvPr id="15" name="Rectangle: Rounded Corners 14">
              <a:extLst>
                <a:ext uri="{FF2B5EF4-FFF2-40B4-BE49-F238E27FC236}">
                  <a16:creationId xmlns:a16="http://schemas.microsoft.com/office/drawing/2014/main" id="{C04FE760-E238-4F49-8ECC-B6D810D1BB34}"/>
                </a:ext>
              </a:extLst>
            </p:cNvPr>
            <p:cNvSpPr/>
            <p:nvPr/>
          </p:nvSpPr>
          <p:spPr>
            <a:xfrm>
              <a:off x="659230" y="4438068"/>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ectangle: Rounded Corners 10">
              <a:extLst>
                <a:ext uri="{FF2B5EF4-FFF2-40B4-BE49-F238E27FC236}">
                  <a16:creationId xmlns:a16="http://schemas.microsoft.com/office/drawing/2014/main" id="{82887784-5845-46D8-8B65-05FBF141684C}"/>
                </a:ext>
              </a:extLst>
            </p:cNvPr>
            <p:cNvSpPr txBox="1"/>
            <p:nvPr/>
          </p:nvSpPr>
          <p:spPr>
            <a:xfrm>
              <a:off x="682287" y="4461125"/>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Find how many ‘</a:t>
              </a:r>
              <a:r>
                <a:rPr lang="en-US" sz="1600" dirty="0" err="1"/>
                <a:t>alay</a:t>
              </a:r>
              <a:r>
                <a:rPr lang="en-US" sz="1600" dirty="0"/>
                <a:t>’ words on df['clean tweet’] based on </a:t>
              </a:r>
              <a:r>
                <a:rPr lang="en-US" sz="1600" dirty="0" err="1"/>
                <a:t>df_kamus</a:t>
              </a:r>
              <a:r>
                <a:rPr lang="en-US" sz="1600" dirty="0"/>
                <a:t>['</a:t>
              </a:r>
              <a:r>
                <a:rPr lang="en-US" sz="1600" dirty="0" err="1"/>
                <a:t>anakjakartaasikasik</a:t>
              </a:r>
              <a:r>
                <a:rPr lang="en-US" sz="1600" dirty="0"/>
                <a:t>’]</a:t>
              </a:r>
            </a:p>
          </p:txBody>
        </p:sp>
      </p:grpSp>
      <p:grpSp>
        <p:nvGrpSpPr>
          <p:cNvPr id="9" name="Group 8">
            <a:extLst>
              <a:ext uri="{FF2B5EF4-FFF2-40B4-BE49-F238E27FC236}">
                <a16:creationId xmlns:a16="http://schemas.microsoft.com/office/drawing/2014/main" id="{4CA7CA85-7B46-4DA7-ACF5-A860B3105C42}"/>
              </a:ext>
            </a:extLst>
          </p:cNvPr>
          <p:cNvGrpSpPr/>
          <p:nvPr/>
        </p:nvGrpSpPr>
        <p:grpSpPr>
          <a:xfrm>
            <a:off x="432000" y="4117851"/>
            <a:ext cx="9229224" cy="472320"/>
            <a:chOff x="659230" y="5163828"/>
            <a:chExt cx="9229224" cy="472320"/>
          </a:xfrm>
        </p:grpSpPr>
        <p:sp>
          <p:nvSpPr>
            <p:cNvPr id="13" name="Rectangle: Rounded Corners 12">
              <a:extLst>
                <a:ext uri="{FF2B5EF4-FFF2-40B4-BE49-F238E27FC236}">
                  <a16:creationId xmlns:a16="http://schemas.microsoft.com/office/drawing/2014/main" id="{50E9B89B-4563-4E33-A845-0C456B12BB3A}"/>
                </a:ext>
              </a:extLst>
            </p:cNvPr>
            <p:cNvSpPr/>
            <p:nvPr/>
          </p:nvSpPr>
          <p:spPr>
            <a:xfrm>
              <a:off x="659230" y="5163828"/>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ectangle: Rounded Corners 12">
              <a:extLst>
                <a:ext uri="{FF2B5EF4-FFF2-40B4-BE49-F238E27FC236}">
                  <a16:creationId xmlns:a16="http://schemas.microsoft.com/office/drawing/2014/main" id="{09AD4331-4A3D-4C24-A945-2BBC5E68C2B5}"/>
                </a:ext>
              </a:extLst>
            </p:cNvPr>
            <p:cNvSpPr txBox="1"/>
            <p:nvPr/>
          </p:nvSpPr>
          <p:spPr>
            <a:xfrm>
              <a:off x="682287" y="5186885"/>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Find how many sentences from the data frame are classified as abusive tweets.</a:t>
              </a:r>
            </a:p>
          </p:txBody>
        </p:sp>
      </p:grpSp>
      <p:grpSp>
        <p:nvGrpSpPr>
          <p:cNvPr id="10" name="Group 9">
            <a:extLst>
              <a:ext uri="{FF2B5EF4-FFF2-40B4-BE49-F238E27FC236}">
                <a16:creationId xmlns:a16="http://schemas.microsoft.com/office/drawing/2014/main" id="{C92437A7-8A9D-41C1-859B-F1F303D05BAE}"/>
              </a:ext>
            </a:extLst>
          </p:cNvPr>
          <p:cNvGrpSpPr/>
          <p:nvPr/>
        </p:nvGrpSpPr>
        <p:grpSpPr>
          <a:xfrm>
            <a:off x="432000" y="4843612"/>
            <a:ext cx="9229224" cy="472320"/>
            <a:chOff x="659230" y="5889589"/>
            <a:chExt cx="9229224" cy="472320"/>
          </a:xfrm>
        </p:grpSpPr>
        <p:sp>
          <p:nvSpPr>
            <p:cNvPr id="11" name="Rectangle: Rounded Corners 10">
              <a:extLst>
                <a:ext uri="{FF2B5EF4-FFF2-40B4-BE49-F238E27FC236}">
                  <a16:creationId xmlns:a16="http://schemas.microsoft.com/office/drawing/2014/main" id="{A497428B-3F77-4BA2-9B89-340CF95D8B23}"/>
                </a:ext>
              </a:extLst>
            </p:cNvPr>
            <p:cNvSpPr/>
            <p:nvPr/>
          </p:nvSpPr>
          <p:spPr>
            <a:xfrm>
              <a:off x="659230" y="5889589"/>
              <a:ext cx="9229224" cy="4723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Rounded Corners 14">
              <a:extLst>
                <a:ext uri="{FF2B5EF4-FFF2-40B4-BE49-F238E27FC236}">
                  <a16:creationId xmlns:a16="http://schemas.microsoft.com/office/drawing/2014/main" id="{4AD6364C-552B-4D4A-8163-9E54007329E1}"/>
                </a:ext>
              </a:extLst>
            </p:cNvPr>
            <p:cNvSpPr txBox="1"/>
            <p:nvPr/>
          </p:nvSpPr>
          <p:spPr>
            <a:xfrm>
              <a:off x="682287" y="5912646"/>
              <a:ext cx="918311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8843" tIns="0" rIns="348843" bIns="0" numCol="1" spcCol="1270" anchor="ctr" anchorCtr="0">
              <a:noAutofit/>
            </a:bodyPr>
            <a:lstStyle/>
            <a:p>
              <a:r>
                <a:rPr lang="en-US" sz="1600" dirty="0"/>
                <a:t>Find which is more the number of characters and words between tweet sentences that are classified as abusive and non-abusive?</a:t>
              </a:r>
            </a:p>
          </p:txBody>
        </p:sp>
      </p:grpSp>
    </p:spTree>
    <p:extLst>
      <p:ext uri="{BB962C8B-B14F-4D97-AF65-F5344CB8AC3E}">
        <p14:creationId xmlns:p14="http://schemas.microsoft.com/office/powerpoint/2010/main" val="432061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3A2F-07A7-4987-953D-FF340077C8BB}"/>
              </a:ext>
            </a:extLst>
          </p:cNvPr>
          <p:cNvSpPr>
            <a:spLocks noGrp="1"/>
          </p:cNvSpPr>
          <p:nvPr>
            <p:ph type="title"/>
          </p:nvPr>
        </p:nvSpPr>
        <p:spPr/>
        <p:txBody>
          <a:bodyPr/>
          <a:lstStyle/>
          <a:p>
            <a:r>
              <a:rPr lang="en-US" dirty="0"/>
              <a:t>WHAT DATA WILL I USE?</a:t>
            </a:r>
            <a:endParaRPr lang="en-ID" dirty="0"/>
          </a:p>
        </p:txBody>
      </p:sp>
      <p:sp>
        <p:nvSpPr>
          <p:cNvPr id="4" name="Content Placeholder 3">
            <a:extLst>
              <a:ext uri="{FF2B5EF4-FFF2-40B4-BE49-F238E27FC236}">
                <a16:creationId xmlns:a16="http://schemas.microsoft.com/office/drawing/2014/main" id="{4A991CB7-347A-4EAA-ADF2-9DB346E91F54}"/>
              </a:ext>
            </a:extLst>
          </p:cNvPr>
          <p:cNvSpPr>
            <a:spLocks noGrp="1"/>
          </p:cNvSpPr>
          <p:nvPr>
            <p:ph idx="1"/>
          </p:nvPr>
        </p:nvSpPr>
        <p:spPr>
          <a:xfrm>
            <a:off x="316500" y="1512000"/>
            <a:ext cx="2916000" cy="4679250"/>
          </a:xfrm>
        </p:spPr>
        <p:txBody>
          <a:bodyPr/>
          <a:lstStyle/>
          <a:p>
            <a:pPr marL="0" indent="0" algn="ctr">
              <a:buNone/>
            </a:pPr>
            <a:r>
              <a:rPr lang="en-US" sz="2000" b="1" dirty="0"/>
              <a:t>“data.csv”</a:t>
            </a:r>
            <a:endParaRPr lang="en-US" dirty="0"/>
          </a:p>
          <a:p>
            <a:pPr algn="just"/>
            <a:r>
              <a:rPr lang="en-US" dirty="0"/>
              <a:t>This data contains Tweets, then there are columns with various categories of tweets, namely </a:t>
            </a:r>
            <a:r>
              <a:rPr lang="en-US" dirty="0" err="1"/>
              <a:t>hatespeech</a:t>
            </a:r>
            <a:r>
              <a:rPr lang="en-US" dirty="0"/>
              <a:t> (HS), abusive (Abusive), and other </a:t>
            </a:r>
            <a:r>
              <a:rPr lang="en-US" dirty="0" err="1"/>
              <a:t>hatespeech</a:t>
            </a:r>
            <a:r>
              <a:rPr lang="en-US" dirty="0"/>
              <a:t> groups. '0' for ‘No’, and '1' for ‘Yes’.</a:t>
            </a:r>
          </a:p>
          <a:p>
            <a:pPr algn="just"/>
            <a:r>
              <a:rPr lang="en-US" dirty="0"/>
              <a:t>I will clean the 'Tweet' column from this data.</a:t>
            </a:r>
          </a:p>
        </p:txBody>
      </p:sp>
      <p:sp>
        <p:nvSpPr>
          <p:cNvPr id="5" name="Text Placeholder 4">
            <a:extLst>
              <a:ext uri="{FF2B5EF4-FFF2-40B4-BE49-F238E27FC236}">
                <a16:creationId xmlns:a16="http://schemas.microsoft.com/office/drawing/2014/main" id="{FF060FBF-67FA-421F-ACC2-B493925E1C78}"/>
              </a:ext>
            </a:extLst>
          </p:cNvPr>
          <p:cNvSpPr>
            <a:spLocks noGrp="1"/>
          </p:cNvSpPr>
          <p:nvPr>
            <p:ph type="body" sz="quarter" idx="12"/>
          </p:nvPr>
        </p:nvSpPr>
        <p:spPr>
          <a:xfrm>
            <a:off x="3505525" y="1511476"/>
            <a:ext cx="2916000" cy="4679249"/>
          </a:xfrm>
        </p:spPr>
        <p:txBody>
          <a:bodyPr/>
          <a:lstStyle/>
          <a:p>
            <a:pPr marL="0" indent="0" algn="ctr">
              <a:buNone/>
            </a:pPr>
            <a:r>
              <a:rPr lang="en-US" sz="2000" b="1" dirty="0"/>
              <a:t>“abusive.csv”</a:t>
            </a:r>
          </a:p>
          <a:p>
            <a:pPr algn="just"/>
            <a:r>
              <a:rPr lang="en-US" dirty="0"/>
              <a:t>This data contains columns that have words classified as 'abusive’.</a:t>
            </a:r>
          </a:p>
          <a:p>
            <a:pPr algn="just"/>
            <a:r>
              <a:rPr lang="en-US" dirty="0"/>
              <a:t>This data will be a dictionary for me to categorize a sentence from a tweet, does it have the category 'Abusive' or 'Non Abusive'?</a:t>
            </a:r>
            <a:endParaRPr lang="en-ID" dirty="0"/>
          </a:p>
        </p:txBody>
      </p:sp>
      <p:sp>
        <p:nvSpPr>
          <p:cNvPr id="6" name="Text Placeholder 5">
            <a:extLst>
              <a:ext uri="{FF2B5EF4-FFF2-40B4-BE49-F238E27FC236}">
                <a16:creationId xmlns:a16="http://schemas.microsoft.com/office/drawing/2014/main" id="{3870F432-718A-4332-9DB0-EC080294C12A}"/>
              </a:ext>
            </a:extLst>
          </p:cNvPr>
          <p:cNvSpPr>
            <a:spLocks noGrp="1"/>
          </p:cNvSpPr>
          <p:nvPr>
            <p:ph type="body" sz="quarter" idx="13"/>
          </p:nvPr>
        </p:nvSpPr>
        <p:spPr>
          <a:xfrm>
            <a:off x="6838926" y="1511475"/>
            <a:ext cx="2916000" cy="4679250"/>
          </a:xfrm>
        </p:spPr>
        <p:txBody>
          <a:bodyPr/>
          <a:lstStyle/>
          <a:p>
            <a:pPr marL="0" indent="0" algn="ctr">
              <a:buNone/>
            </a:pPr>
            <a:r>
              <a:rPr lang="en-US" sz="2000" b="1" dirty="0"/>
              <a:t>“new_kamusalay.csv”</a:t>
            </a:r>
          </a:p>
          <a:p>
            <a:pPr algn="just"/>
            <a:r>
              <a:rPr lang="en-US" dirty="0"/>
              <a:t>This data contains 2 columns. The first column contains the word/sentence '</a:t>
            </a:r>
            <a:r>
              <a:rPr lang="en-US" dirty="0" err="1"/>
              <a:t>alay</a:t>
            </a:r>
            <a:r>
              <a:rPr lang="en-US" dirty="0"/>
              <a:t>', while the second column contains the word/sentence '</a:t>
            </a:r>
            <a:r>
              <a:rPr lang="en-US" dirty="0" err="1"/>
              <a:t>alay</a:t>
            </a:r>
            <a:r>
              <a:rPr lang="en-US" dirty="0"/>
              <a:t>' from the first column which has been converted to a normal word.</a:t>
            </a:r>
          </a:p>
          <a:p>
            <a:pPr algn="just"/>
            <a:r>
              <a:rPr lang="en-US" dirty="0"/>
              <a:t>This data will be a dictionary for me to replace the word from the file 'data.csv' which is classified as the word '</a:t>
            </a:r>
            <a:r>
              <a:rPr lang="en-US" dirty="0" err="1"/>
              <a:t>alay</a:t>
            </a:r>
            <a:r>
              <a:rPr lang="en-US" dirty="0"/>
              <a:t>' to a normal word.</a:t>
            </a:r>
            <a:endParaRPr lang="en-ID" dirty="0"/>
          </a:p>
        </p:txBody>
      </p:sp>
      <p:sp>
        <p:nvSpPr>
          <p:cNvPr id="7" name="Slide Number Placeholder 6">
            <a:extLst>
              <a:ext uri="{FF2B5EF4-FFF2-40B4-BE49-F238E27FC236}">
                <a16:creationId xmlns:a16="http://schemas.microsoft.com/office/drawing/2014/main" id="{28C38AB0-252F-4F63-AD8E-58301992DCEA}"/>
              </a:ext>
            </a:extLst>
          </p:cNvPr>
          <p:cNvSpPr>
            <a:spLocks noGrp="1"/>
          </p:cNvSpPr>
          <p:nvPr>
            <p:ph type="sldNum" sz="quarter" idx="15"/>
          </p:nvPr>
        </p:nvSpPr>
        <p:spPr/>
        <p:txBody>
          <a:bodyPr/>
          <a:lstStyle/>
          <a:p>
            <a:fld id="{19B51A1E-902D-48AF-9020-955120F399B6}" type="slidenum">
              <a:rPr lang="en-US" noProof="0" smtClean="0"/>
              <a:pPr/>
              <a:t>6</a:t>
            </a:fld>
            <a:endParaRPr lang="en-US" noProof="0" dirty="0"/>
          </a:p>
        </p:txBody>
      </p:sp>
      <p:sp>
        <p:nvSpPr>
          <p:cNvPr id="8" name="Rectangle 7">
            <a:extLst>
              <a:ext uri="{FF2B5EF4-FFF2-40B4-BE49-F238E27FC236}">
                <a16:creationId xmlns:a16="http://schemas.microsoft.com/office/drawing/2014/main" id="{A6E0F25D-1B19-441E-952E-80902AD8BA26}"/>
              </a:ext>
            </a:extLst>
          </p:cNvPr>
          <p:cNvSpPr/>
          <p:nvPr/>
        </p:nvSpPr>
        <p:spPr>
          <a:xfrm>
            <a:off x="192509" y="1232034"/>
            <a:ext cx="3157086" cy="48607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B494D8A9-A221-49CC-ADA2-06F0E04FC7E4}"/>
              </a:ext>
            </a:extLst>
          </p:cNvPr>
          <p:cNvSpPr/>
          <p:nvPr/>
        </p:nvSpPr>
        <p:spPr>
          <a:xfrm>
            <a:off x="3453400" y="1232034"/>
            <a:ext cx="3157086" cy="48607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74084781-FD7D-4E28-B903-3642E0C79A2A}"/>
              </a:ext>
            </a:extLst>
          </p:cNvPr>
          <p:cNvSpPr/>
          <p:nvPr/>
        </p:nvSpPr>
        <p:spPr>
          <a:xfrm>
            <a:off x="6738990" y="1232034"/>
            <a:ext cx="3157086" cy="48607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9434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B52B-B4F4-42DB-88B0-A3BE053614E4}"/>
              </a:ext>
            </a:extLst>
          </p:cNvPr>
          <p:cNvSpPr>
            <a:spLocks noGrp="1"/>
          </p:cNvSpPr>
          <p:nvPr>
            <p:ph type="title"/>
          </p:nvPr>
        </p:nvSpPr>
        <p:spPr/>
        <p:txBody>
          <a:bodyPr/>
          <a:lstStyle/>
          <a:p>
            <a:r>
              <a:rPr lang="en-US" dirty="0"/>
              <a:t>Research methods</a:t>
            </a:r>
            <a:endParaRPr lang="en-ID" dirty="0"/>
          </a:p>
        </p:txBody>
      </p:sp>
      <p:sp>
        <p:nvSpPr>
          <p:cNvPr id="9" name="Slide Number Placeholder 8">
            <a:extLst>
              <a:ext uri="{FF2B5EF4-FFF2-40B4-BE49-F238E27FC236}">
                <a16:creationId xmlns:a16="http://schemas.microsoft.com/office/drawing/2014/main" id="{0AA3A115-1D61-4FA8-B3BA-090256F67D7C}"/>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10" name="Rectangle 1">
            <a:extLst>
              <a:ext uri="{FF2B5EF4-FFF2-40B4-BE49-F238E27FC236}">
                <a16:creationId xmlns:a16="http://schemas.microsoft.com/office/drawing/2014/main" id="{DA96F95C-9AF1-490D-A9D6-8406D5F2CB99}"/>
              </a:ext>
            </a:extLst>
          </p:cNvPr>
          <p:cNvSpPr>
            <a:spLocks noGrp="1" noChangeArrowheads="1"/>
          </p:cNvSpPr>
          <p:nvPr>
            <p:ph type="body" sz="quarter" idx="32"/>
          </p:nvPr>
        </p:nvSpPr>
        <p:spPr bwMode="auto">
          <a:xfrm>
            <a:off x="431800" y="949805"/>
            <a:ext cx="9198000" cy="3600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202124"/>
                </a:solidFill>
                <a:effectLst/>
                <a:latin typeface="inherit"/>
              </a:rPr>
              <a:t>In this study, I used descriptive analysis to analyze text data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BB3606A-36F4-4A50-9718-3298AF31AA46}"/>
              </a:ext>
            </a:extLst>
          </p:cNvPr>
          <p:cNvPicPr>
            <a:picLocks noChangeAspect="1"/>
          </p:cNvPicPr>
          <p:nvPr/>
        </p:nvPicPr>
        <p:blipFill>
          <a:blip r:embed="rId2"/>
          <a:stretch>
            <a:fillRect/>
          </a:stretch>
        </p:blipFill>
        <p:spPr>
          <a:xfrm>
            <a:off x="431800" y="5900830"/>
            <a:ext cx="465852" cy="540000"/>
          </a:xfrm>
          <a:prstGeom prst="rect">
            <a:avLst/>
          </a:prstGeom>
        </p:spPr>
      </p:pic>
      <p:pic>
        <p:nvPicPr>
          <p:cNvPr id="17" name="Picture 16">
            <a:extLst>
              <a:ext uri="{FF2B5EF4-FFF2-40B4-BE49-F238E27FC236}">
                <a16:creationId xmlns:a16="http://schemas.microsoft.com/office/drawing/2014/main" id="{CA7FC6C5-FB2A-4D6E-9AD8-18413A009B59}"/>
              </a:ext>
            </a:extLst>
          </p:cNvPr>
          <p:cNvPicPr>
            <a:picLocks noChangeAspect="1"/>
          </p:cNvPicPr>
          <p:nvPr/>
        </p:nvPicPr>
        <p:blipFill>
          <a:blip r:embed="rId3"/>
          <a:stretch>
            <a:fillRect/>
          </a:stretch>
        </p:blipFill>
        <p:spPr>
          <a:xfrm>
            <a:off x="4376982" y="5277763"/>
            <a:ext cx="1336082" cy="540000"/>
          </a:xfrm>
          <a:prstGeom prst="rect">
            <a:avLst/>
          </a:prstGeom>
        </p:spPr>
      </p:pic>
      <p:pic>
        <p:nvPicPr>
          <p:cNvPr id="19" name="Picture 18">
            <a:extLst>
              <a:ext uri="{FF2B5EF4-FFF2-40B4-BE49-F238E27FC236}">
                <a16:creationId xmlns:a16="http://schemas.microsoft.com/office/drawing/2014/main" id="{062CAB88-5E06-4AB0-83E2-8A2D7C42329B}"/>
              </a:ext>
            </a:extLst>
          </p:cNvPr>
          <p:cNvPicPr>
            <a:picLocks noChangeAspect="1"/>
          </p:cNvPicPr>
          <p:nvPr/>
        </p:nvPicPr>
        <p:blipFill>
          <a:blip r:embed="rId4"/>
          <a:stretch>
            <a:fillRect/>
          </a:stretch>
        </p:blipFill>
        <p:spPr>
          <a:xfrm>
            <a:off x="899760" y="5279775"/>
            <a:ext cx="492776" cy="540000"/>
          </a:xfrm>
          <a:prstGeom prst="rect">
            <a:avLst/>
          </a:prstGeom>
        </p:spPr>
      </p:pic>
      <p:pic>
        <p:nvPicPr>
          <p:cNvPr id="21" name="Picture 20">
            <a:extLst>
              <a:ext uri="{FF2B5EF4-FFF2-40B4-BE49-F238E27FC236}">
                <a16:creationId xmlns:a16="http://schemas.microsoft.com/office/drawing/2014/main" id="{A8AD4B81-403F-4EA3-8010-89AD3A5C13C7}"/>
              </a:ext>
            </a:extLst>
          </p:cNvPr>
          <p:cNvPicPr>
            <a:picLocks noChangeAspect="1"/>
          </p:cNvPicPr>
          <p:nvPr/>
        </p:nvPicPr>
        <p:blipFill>
          <a:blip r:embed="rId5"/>
          <a:stretch>
            <a:fillRect/>
          </a:stretch>
        </p:blipFill>
        <p:spPr>
          <a:xfrm>
            <a:off x="1159905" y="5900830"/>
            <a:ext cx="540000" cy="540000"/>
          </a:xfrm>
          <a:prstGeom prst="rect">
            <a:avLst/>
          </a:prstGeom>
        </p:spPr>
      </p:pic>
      <p:pic>
        <p:nvPicPr>
          <p:cNvPr id="23" name="Picture 22">
            <a:extLst>
              <a:ext uri="{FF2B5EF4-FFF2-40B4-BE49-F238E27FC236}">
                <a16:creationId xmlns:a16="http://schemas.microsoft.com/office/drawing/2014/main" id="{B0DD1B8F-2C9C-4080-8BF8-295A398C0CD1}"/>
              </a:ext>
            </a:extLst>
          </p:cNvPr>
          <p:cNvPicPr>
            <a:picLocks noChangeAspect="1"/>
          </p:cNvPicPr>
          <p:nvPr/>
        </p:nvPicPr>
        <p:blipFill>
          <a:blip r:embed="rId6"/>
          <a:stretch>
            <a:fillRect/>
          </a:stretch>
        </p:blipFill>
        <p:spPr>
          <a:xfrm>
            <a:off x="4746148" y="5951154"/>
            <a:ext cx="540000" cy="540000"/>
          </a:xfrm>
          <a:prstGeom prst="rect">
            <a:avLst/>
          </a:prstGeom>
        </p:spPr>
      </p:pic>
      <p:sp>
        <p:nvSpPr>
          <p:cNvPr id="24" name="Rectangle 1">
            <a:extLst>
              <a:ext uri="{FF2B5EF4-FFF2-40B4-BE49-F238E27FC236}">
                <a16:creationId xmlns:a16="http://schemas.microsoft.com/office/drawing/2014/main" id="{2D2D0B0A-14B7-4DCF-A3AC-53D721D2724F}"/>
              </a:ext>
            </a:extLst>
          </p:cNvPr>
          <p:cNvSpPr txBox="1">
            <a:spLocks noChangeArrowheads="1"/>
          </p:cNvSpPr>
          <p:nvPr/>
        </p:nvSpPr>
        <p:spPr bwMode="auto">
          <a:xfrm>
            <a:off x="431800" y="4771561"/>
            <a:ext cx="2525307"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rtlCol="0"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Tx/>
              <a:buNone/>
            </a:pPr>
            <a:r>
              <a:rPr lang="en-US" altLang="en-US" sz="2100" i="0" dirty="0">
                <a:solidFill>
                  <a:srgbClr val="202124"/>
                </a:solidFill>
                <a:latin typeface="inherit"/>
              </a:rPr>
              <a:t>I use them to help me :</a:t>
            </a:r>
            <a:endParaRPr lang="en-US" altLang="en-US" i="0" dirty="0">
              <a:latin typeface="Arial" panose="020B0604020202020204" pitchFamily="34" charset="0"/>
            </a:endParaRPr>
          </a:p>
        </p:txBody>
      </p:sp>
      <p:pic>
        <p:nvPicPr>
          <p:cNvPr id="8" name="Picture 7">
            <a:extLst>
              <a:ext uri="{FF2B5EF4-FFF2-40B4-BE49-F238E27FC236}">
                <a16:creationId xmlns:a16="http://schemas.microsoft.com/office/drawing/2014/main" id="{DD0BAE0B-4F15-46BD-A80D-5229F20F12A3}"/>
              </a:ext>
            </a:extLst>
          </p:cNvPr>
          <p:cNvPicPr>
            <a:picLocks noChangeAspect="1"/>
          </p:cNvPicPr>
          <p:nvPr/>
        </p:nvPicPr>
        <p:blipFill>
          <a:blip r:embed="rId7"/>
          <a:stretch>
            <a:fillRect/>
          </a:stretch>
        </p:blipFill>
        <p:spPr>
          <a:xfrm>
            <a:off x="2498551" y="5207268"/>
            <a:ext cx="1098489" cy="520495"/>
          </a:xfrm>
          <a:prstGeom prst="rect">
            <a:avLst/>
          </a:prstGeom>
        </p:spPr>
      </p:pic>
      <p:graphicFrame>
        <p:nvGraphicFramePr>
          <p:cNvPr id="3" name="Diagram 2">
            <a:extLst>
              <a:ext uri="{FF2B5EF4-FFF2-40B4-BE49-F238E27FC236}">
                <a16:creationId xmlns:a16="http://schemas.microsoft.com/office/drawing/2014/main" id="{C910C9A5-18A2-4008-B200-6E739847E129}"/>
              </a:ext>
            </a:extLst>
          </p:cNvPr>
          <p:cNvGraphicFramePr/>
          <p:nvPr>
            <p:extLst>
              <p:ext uri="{D42A27DB-BD31-4B8C-83A1-F6EECF244321}">
                <p14:modId xmlns:p14="http://schemas.microsoft.com/office/powerpoint/2010/main" val="372329513"/>
              </p:ext>
            </p:extLst>
          </p:nvPr>
        </p:nvGraphicFramePr>
        <p:xfrm>
          <a:off x="1969607" y="965714"/>
          <a:ext cx="6625355" cy="42126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6140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4461796"/>
            <a:ext cx="6798250" cy="1674470"/>
          </a:xfrm>
        </p:spPr>
        <p:txBody>
          <a:bodyPr/>
          <a:lstStyle/>
          <a:p>
            <a:r>
              <a:rPr lang="en-US" dirty="0"/>
              <a:t>Part I</a:t>
            </a:r>
            <a:br>
              <a:rPr lang="en-US" dirty="0"/>
            </a:br>
            <a:br>
              <a:rPr lang="en-US" dirty="0"/>
            </a:br>
            <a:r>
              <a:rPr lang="en-US" dirty="0"/>
              <a:t>Import data and displays existing data frame info</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93EA-257F-4919-9F8F-55F5DD326184}"/>
              </a:ext>
            </a:extLst>
          </p:cNvPr>
          <p:cNvSpPr>
            <a:spLocks noGrp="1"/>
          </p:cNvSpPr>
          <p:nvPr>
            <p:ph type="title"/>
          </p:nvPr>
        </p:nvSpPr>
        <p:spPr/>
        <p:txBody>
          <a:bodyPr/>
          <a:lstStyle/>
          <a:p>
            <a:r>
              <a:rPr lang="en-US" dirty="0"/>
              <a:t>PART I</a:t>
            </a:r>
            <a:endParaRPr lang="en-ID" dirty="0"/>
          </a:p>
        </p:txBody>
      </p:sp>
      <p:sp>
        <p:nvSpPr>
          <p:cNvPr id="3" name="Text Placeholder 2">
            <a:extLst>
              <a:ext uri="{FF2B5EF4-FFF2-40B4-BE49-F238E27FC236}">
                <a16:creationId xmlns:a16="http://schemas.microsoft.com/office/drawing/2014/main" id="{52844A06-FDDD-46DA-9281-FCF596F60673}"/>
              </a:ext>
            </a:extLst>
          </p:cNvPr>
          <p:cNvSpPr>
            <a:spLocks noGrp="1"/>
          </p:cNvSpPr>
          <p:nvPr>
            <p:ph type="body" sz="quarter" idx="32"/>
          </p:nvPr>
        </p:nvSpPr>
        <p:spPr/>
        <p:txBody>
          <a:bodyPr/>
          <a:lstStyle/>
          <a:p>
            <a:r>
              <a:rPr lang="en-US" dirty="0"/>
              <a:t>IMPORT DATA AND DISPLAYS EXISTING DATA FRAME (data.csv) INFO</a:t>
            </a:r>
            <a:endParaRPr lang="en-ID" dirty="0"/>
          </a:p>
        </p:txBody>
      </p:sp>
      <p:sp>
        <p:nvSpPr>
          <p:cNvPr id="4" name="Content Placeholder 3">
            <a:extLst>
              <a:ext uri="{FF2B5EF4-FFF2-40B4-BE49-F238E27FC236}">
                <a16:creationId xmlns:a16="http://schemas.microsoft.com/office/drawing/2014/main" id="{7461E90F-3308-44E7-AD24-91E34BBC00B3}"/>
              </a:ext>
            </a:extLst>
          </p:cNvPr>
          <p:cNvSpPr>
            <a:spLocks noGrp="1"/>
          </p:cNvSpPr>
          <p:nvPr>
            <p:ph idx="1"/>
          </p:nvPr>
        </p:nvSpPr>
        <p:spPr>
          <a:xfrm>
            <a:off x="431999" y="1512000"/>
            <a:ext cx="8962257" cy="4679250"/>
          </a:xfrm>
        </p:spPr>
        <p:txBody>
          <a:bodyPr/>
          <a:lstStyle/>
          <a:p>
            <a:pPr marL="0" indent="0">
              <a:buNone/>
            </a:pPr>
            <a:r>
              <a:rPr lang="en-US" b="1" dirty="0"/>
              <a:t>Import Library and import data.csv file as a Data Frame (df)</a:t>
            </a:r>
          </a:p>
        </p:txBody>
      </p:sp>
      <p:sp>
        <p:nvSpPr>
          <p:cNvPr id="7" name="Slide Number Placeholder 6">
            <a:extLst>
              <a:ext uri="{FF2B5EF4-FFF2-40B4-BE49-F238E27FC236}">
                <a16:creationId xmlns:a16="http://schemas.microsoft.com/office/drawing/2014/main" id="{7017D41F-4FA5-420D-9F55-62211CADD640}"/>
              </a:ext>
            </a:extLst>
          </p:cNvPr>
          <p:cNvSpPr>
            <a:spLocks noGrp="1"/>
          </p:cNvSpPr>
          <p:nvPr>
            <p:ph type="sldNum" sz="quarter" idx="15"/>
          </p:nvPr>
        </p:nvSpPr>
        <p:spPr/>
        <p:txBody>
          <a:bodyPr/>
          <a:lstStyle/>
          <a:p>
            <a:fld id="{19B51A1E-902D-48AF-9020-955120F399B6}" type="slidenum">
              <a:rPr lang="en-US" noProof="0" smtClean="0"/>
              <a:pPr/>
              <a:t>9</a:t>
            </a:fld>
            <a:endParaRPr lang="en-US" noProof="0" dirty="0"/>
          </a:p>
        </p:txBody>
      </p:sp>
      <p:pic>
        <p:nvPicPr>
          <p:cNvPr id="11" name="Picture 10">
            <a:extLst>
              <a:ext uri="{FF2B5EF4-FFF2-40B4-BE49-F238E27FC236}">
                <a16:creationId xmlns:a16="http://schemas.microsoft.com/office/drawing/2014/main" id="{E950C062-287A-4A8D-A914-A352E7E71DB6}"/>
              </a:ext>
            </a:extLst>
          </p:cNvPr>
          <p:cNvPicPr>
            <a:picLocks noChangeAspect="1"/>
          </p:cNvPicPr>
          <p:nvPr/>
        </p:nvPicPr>
        <p:blipFill>
          <a:blip r:embed="rId2"/>
          <a:stretch>
            <a:fillRect/>
          </a:stretch>
        </p:blipFill>
        <p:spPr>
          <a:xfrm>
            <a:off x="3945952" y="1924100"/>
            <a:ext cx="4320000" cy="912335"/>
          </a:xfrm>
          <a:prstGeom prst="rect">
            <a:avLst/>
          </a:prstGeom>
        </p:spPr>
      </p:pic>
      <p:pic>
        <p:nvPicPr>
          <p:cNvPr id="13" name="Picture 12">
            <a:extLst>
              <a:ext uri="{FF2B5EF4-FFF2-40B4-BE49-F238E27FC236}">
                <a16:creationId xmlns:a16="http://schemas.microsoft.com/office/drawing/2014/main" id="{9A81C88E-4986-44C5-8B0D-54244C65BC1F}"/>
              </a:ext>
            </a:extLst>
          </p:cNvPr>
          <p:cNvPicPr>
            <a:picLocks noChangeAspect="1"/>
          </p:cNvPicPr>
          <p:nvPr/>
        </p:nvPicPr>
        <p:blipFill>
          <a:blip r:embed="rId3"/>
          <a:stretch>
            <a:fillRect/>
          </a:stretch>
        </p:blipFill>
        <p:spPr>
          <a:xfrm>
            <a:off x="531541" y="3578743"/>
            <a:ext cx="7827581" cy="2880000"/>
          </a:xfrm>
          <a:prstGeom prst="rect">
            <a:avLst/>
          </a:prstGeom>
        </p:spPr>
      </p:pic>
      <p:pic>
        <p:nvPicPr>
          <p:cNvPr id="5" name="Picture 4">
            <a:extLst>
              <a:ext uri="{FF2B5EF4-FFF2-40B4-BE49-F238E27FC236}">
                <a16:creationId xmlns:a16="http://schemas.microsoft.com/office/drawing/2014/main" id="{13B50B5A-C27F-439B-A49B-B5DACFC5505F}"/>
              </a:ext>
            </a:extLst>
          </p:cNvPr>
          <p:cNvPicPr>
            <a:picLocks noChangeAspect="1"/>
          </p:cNvPicPr>
          <p:nvPr/>
        </p:nvPicPr>
        <p:blipFill>
          <a:blip r:embed="rId4"/>
          <a:stretch>
            <a:fillRect/>
          </a:stretch>
        </p:blipFill>
        <p:spPr>
          <a:xfrm>
            <a:off x="531542" y="1943349"/>
            <a:ext cx="2574247" cy="1440000"/>
          </a:xfrm>
          <a:prstGeom prst="rect">
            <a:avLst/>
          </a:prstGeom>
        </p:spPr>
      </p:pic>
    </p:spTree>
    <p:extLst>
      <p:ext uri="{BB962C8B-B14F-4D97-AF65-F5344CB8AC3E}">
        <p14:creationId xmlns:p14="http://schemas.microsoft.com/office/powerpoint/2010/main" val="4223234419"/>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96100F67-BC3D-46B4-8D39-802DC9D7F2EB}">
  <ds:schemaRefs>
    <ds:schemaRef ds:uri="http://purl.org/dc/elements/1.1/"/>
    <ds:schemaRef ds:uri="http://schemas.microsoft.com/office/2006/metadata/properties"/>
    <ds:schemaRef ds:uri="http://schemas.openxmlformats.org/package/2006/metadata/core-properties"/>
    <ds:schemaRef ds:uri="16c05727-aa75-4e4a-9b5f-8a80a1165891"/>
    <ds:schemaRef ds:uri="http://schemas.microsoft.com/office/infopath/2007/PartnerControls"/>
    <ds:schemaRef ds:uri="http://purl.org/dc/terms/"/>
    <ds:schemaRef ds:uri="http://schemas.microsoft.com/office/2006/documentManagement/typ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2320</Words>
  <Application>Microsoft Office PowerPoint</Application>
  <PresentationFormat>Widescreen</PresentationFormat>
  <Paragraphs>282</Paragraphs>
  <Slides>37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Corbel</vt:lpstr>
      <vt:lpstr>inherit</vt:lpstr>
      <vt:lpstr>Times New Roman</vt:lpstr>
      <vt:lpstr>Office Theme</vt:lpstr>
      <vt:lpstr>EXPLORATION OF TWEET FROM INDONESIAN NETIZEN ON TWITTER WITH DATA SCIENCE</vt:lpstr>
      <vt:lpstr>HELLO, I AM BAGAS NAUFAL ALFATHAN</vt:lpstr>
      <vt:lpstr>RESEARCH BACKGROUND</vt:lpstr>
      <vt:lpstr>THEORY OF THE PROBLEM</vt:lpstr>
      <vt:lpstr>RESEARCH PURPOSES</vt:lpstr>
      <vt:lpstr>WHAT DATA WILL I USE?</vt:lpstr>
      <vt:lpstr>Research methods</vt:lpstr>
      <vt:lpstr>Part I  Import data and displays existing data frame info</vt:lpstr>
      <vt:lpstr>PART I</vt:lpstr>
      <vt:lpstr>PART I</vt:lpstr>
      <vt:lpstr>PART I</vt:lpstr>
      <vt:lpstr>PART I</vt:lpstr>
      <vt:lpstr>Part II  data preprocessing</vt:lpstr>
      <vt:lpstr>DEFINITION OF DATA PREPROCESSING</vt:lpstr>
      <vt:lpstr>Data preprocessing</vt:lpstr>
      <vt:lpstr>Data preprocessing</vt:lpstr>
      <vt:lpstr>Data preprocessing</vt:lpstr>
      <vt:lpstr>Data preprocessing</vt:lpstr>
      <vt:lpstr>Data preprocessing</vt:lpstr>
      <vt:lpstr>Data preprocessing</vt:lpstr>
      <vt:lpstr>Part Iii  DATA ANALYSIS USING DESCRIPTIVE STATISTICS</vt:lpstr>
      <vt:lpstr>DATA ANALYSIS USING DESCRIPTIVE STATISTICS</vt:lpstr>
      <vt:lpstr>DATA ANALYSIS USING DESCRIPTIVE STATISTICS</vt:lpstr>
      <vt:lpstr>DATA ANALYSIS USING DESCRIPTIVE STATISTICS</vt:lpstr>
      <vt:lpstr>DATA ANALYSIS USING DESCRIPTIVE STATISTICS</vt:lpstr>
      <vt:lpstr>DATA ANALYSIS USING DESCRIPTIVE STATISTICS</vt:lpstr>
      <vt:lpstr>DATA ANALYSIS USING DESCRIPTIVE STATISTICS</vt:lpstr>
      <vt:lpstr>DATA ANALYSIS USING DESCRIPTIVE STATISTICS</vt:lpstr>
      <vt:lpstr>Part IV  DATA VISUALIZATION</vt:lpstr>
      <vt:lpstr>DATA VISUALIZATION</vt:lpstr>
      <vt:lpstr>DATA VISUALIZATION</vt:lpstr>
      <vt:lpstr>DATA VISUALIZATION</vt:lpstr>
      <vt:lpstr>DATA VISUALIZATION</vt:lpstr>
      <vt:lpstr>DATA VISUALIZATION</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2023-01-16T06:18:25Z</dcterms:created>
  <dcterms:modified xsi:type="dcterms:W3CDTF">2023-01-30T07:56:47Z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